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75" r:id="rId1"/>
  </p:sldMasterIdLst>
  <p:notesMasterIdLst>
    <p:notesMasterId r:id="rId33"/>
  </p:notesMasterIdLst>
  <p:handoutMasterIdLst>
    <p:handoutMasterId r:id="rId34"/>
  </p:handoutMasterIdLst>
  <p:sldIdLst>
    <p:sldId id="713" r:id="rId2"/>
    <p:sldId id="644" r:id="rId3"/>
    <p:sldId id="696" r:id="rId4"/>
    <p:sldId id="697" r:id="rId5"/>
    <p:sldId id="698" r:id="rId6"/>
    <p:sldId id="699" r:id="rId7"/>
    <p:sldId id="700" r:id="rId8"/>
    <p:sldId id="701" r:id="rId9"/>
    <p:sldId id="702" r:id="rId10"/>
    <p:sldId id="703" r:id="rId11"/>
    <p:sldId id="710" r:id="rId12"/>
    <p:sldId id="704" r:id="rId13"/>
    <p:sldId id="705" r:id="rId14"/>
    <p:sldId id="711" r:id="rId15"/>
    <p:sldId id="706" r:id="rId16"/>
    <p:sldId id="712" r:id="rId17"/>
    <p:sldId id="707" r:id="rId18"/>
    <p:sldId id="708" r:id="rId19"/>
    <p:sldId id="659" r:id="rId20"/>
    <p:sldId id="691" r:id="rId21"/>
    <p:sldId id="662" r:id="rId22"/>
    <p:sldId id="709" r:id="rId23"/>
    <p:sldId id="693" r:id="rId24"/>
    <p:sldId id="694" r:id="rId25"/>
    <p:sldId id="695" r:id="rId26"/>
    <p:sldId id="684" r:id="rId27"/>
    <p:sldId id="685" r:id="rId28"/>
    <p:sldId id="683" r:id="rId29"/>
    <p:sldId id="668" r:id="rId30"/>
    <p:sldId id="671" r:id="rId31"/>
    <p:sldId id="596" r:id="rId32"/>
  </p:sldIdLst>
  <p:sldSz cx="9144000" cy="6858000" type="screen4x3"/>
  <p:notesSz cx="6954838" cy="9309100"/>
  <p:custDataLst>
    <p:tags r:id="rId35"/>
  </p:custData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00"/>
    <a:srgbClr val="006600"/>
    <a:srgbClr val="000000"/>
    <a:srgbClr val="2341A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414" autoAdjust="0"/>
    <p:restoredTop sz="95062" autoAdjust="0"/>
  </p:normalViewPr>
  <p:slideViewPr>
    <p:cSldViewPr>
      <p:cViewPr>
        <p:scale>
          <a:sx n="68" d="100"/>
          <a:sy n="68" d="100"/>
        </p:scale>
        <p:origin x="-210"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41763" y="0"/>
            <a:ext cx="3013075" cy="46513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3013075" cy="465138"/>
          </a:xfrm>
          <a:prstGeom prst="rect">
            <a:avLst/>
          </a:prstGeom>
        </p:spPr>
        <p:txBody>
          <a:bodyPr vert="horz" lIns="91440" tIns="45720" rIns="91440" bIns="45720" rtlCol="1"/>
          <a:lstStyle>
            <a:lvl1pPr algn="l">
              <a:defRPr sz="1200"/>
            </a:lvl1pPr>
          </a:lstStyle>
          <a:p>
            <a:fld id="{E4817BF7-01E6-4C25-BE13-1F2CD5AE959A}" type="datetimeFigureOut">
              <a:rPr lang="fa-IR" smtClean="0"/>
              <a:pPr/>
              <a:t>1437/11/12</a:t>
            </a:fld>
            <a:endParaRPr lang="fa-IR"/>
          </a:p>
        </p:txBody>
      </p:sp>
      <p:sp>
        <p:nvSpPr>
          <p:cNvPr id="4" name="Footer Placeholder 3"/>
          <p:cNvSpPr>
            <a:spLocks noGrp="1"/>
          </p:cNvSpPr>
          <p:nvPr>
            <p:ph type="ftr" sz="quarter" idx="2"/>
          </p:nvPr>
        </p:nvSpPr>
        <p:spPr>
          <a:xfrm>
            <a:off x="3941763" y="8842375"/>
            <a:ext cx="3013075" cy="465138"/>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842375"/>
            <a:ext cx="3013075" cy="465138"/>
          </a:xfrm>
          <a:prstGeom prst="rect">
            <a:avLst/>
          </a:prstGeom>
        </p:spPr>
        <p:txBody>
          <a:bodyPr vert="horz" lIns="91440" tIns="45720" rIns="91440" bIns="45720" rtlCol="1" anchor="b"/>
          <a:lstStyle>
            <a:lvl1pPr algn="l">
              <a:defRPr sz="1200"/>
            </a:lvl1pPr>
          </a:lstStyle>
          <a:p>
            <a:fld id="{7A44A83C-BC9C-42C2-AB20-DEC7783DFDF1}" type="slidenum">
              <a:rPr lang="fa-IR" smtClean="0"/>
              <a:pPr/>
              <a:t>‹#›</a:t>
            </a:fld>
            <a:endParaRPr lang="fa-I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41075" y="0"/>
            <a:ext cx="3013763" cy="465455"/>
          </a:xfrm>
          <a:prstGeom prst="rect">
            <a:avLst/>
          </a:prstGeom>
        </p:spPr>
        <p:txBody>
          <a:bodyPr vert="horz" lIns="92930" tIns="46465" rIns="92930" bIns="46465" rtlCol="1"/>
          <a:lstStyle>
            <a:lvl1pPr algn="r">
              <a:defRPr sz="1200"/>
            </a:lvl1pPr>
          </a:lstStyle>
          <a:p>
            <a:endParaRPr lang="fa-IR"/>
          </a:p>
        </p:txBody>
      </p:sp>
      <p:sp>
        <p:nvSpPr>
          <p:cNvPr id="3" name="Date Placeholder 2"/>
          <p:cNvSpPr>
            <a:spLocks noGrp="1"/>
          </p:cNvSpPr>
          <p:nvPr>
            <p:ph type="dt" idx="1"/>
          </p:nvPr>
        </p:nvSpPr>
        <p:spPr>
          <a:xfrm>
            <a:off x="1610" y="0"/>
            <a:ext cx="3013763" cy="465455"/>
          </a:xfrm>
          <a:prstGeom prst="rect">
            <a:avLst/>
          </a:prstGeom>
        </p:spPr>
        <p:txBody>
          <a:bodyPr vert="horz" lIns="92930" tIns="46465" rIns="92930" bIns="46465" rtlCol="1"/>
          <a:lstStyle>
            <a:lvl1pPr algn="l">
              <a:defRPr sz="1200"/>
            </a:lvl1pPr>
          </a:lstStyle>
          <a:p>
            <a:fld id="{FD493D19-3B36-48A8-B9BB-1D0E2284D925}" type="datetimeFigureOut">
              <a:rPr lang="fa-IR" smtClean="0"/>
              <a:pPr/>
              <a:t>1437/11/12</a:t>
            </a:fld>
            <a:endParaRPr lang="fa-IR"/>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2930" tIns="46465" rIns="92930" bIns="46465" rtlCol="1" anchor="ctr"/>
          <a:lstStyle/>
          <a:p>
            <a:endParaRPr lang="fa-IR"/>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941075" y="8842029"/>
            <a:ext cx="3013763" cy="465455"/>
          </a:xfrm>
          <a:prstGeom prst="rect">
            <a:avLst/>
          </a:prstGeom>
        </p:spPr>
        <p:txBody>
          <a:bodyPr vert="horz" lIns="92930" tIns="46465" rIns="92930" bIns="46465" rtlCol="1" anchor="b"/>
          <a:lstStyle>
            <a:lvl1pPr algn="r">
              <a:defRPr sz="1200"/>
            </a:lvl1pPr>
          </a:lstStyle>
          <a:p>
            <a:endParaRPr lang="fa-IR"/>
          </a:p>
        </p:txBody>
      </p:sp>
      <p:sp>
        <p:nvSpPr>
          <p:cNvPr id="7" name="Slide Number Placeholder 6"/>
          <p:cNvSpPr>
            <a:spLocks noGrp="1"/>
          </p:cNvSpPr>
          <p:nvPr>
            <p:ph type="sldNum" sz="quarter" idx="5"/>
          </p:nvPr>
        </p:nvSpPr>
        <p:spPr>
          <a:xfrm>
            <a:off x="1610" y="8842029"/>
            <a:ext cx="3013763" cy="465455"/>
          </a:xfrm>
          <a:prstGeom prst="rect">
            <a:avLst/>
          </a:prstGeom>
        </p:spPr>
        <p:txBody>
          <a:bodyPr vert="horz" lIns="92930" tIns="46465" rIns="92930" bIns="46465" rtlCol="1" anchor="b"/>
          <a:lstStyle>
            <a:lvl1pPr algn="l">
              <a:defRPr sz="1200"/>
            </a:lvl1pPr>
          </a:lstStyle>
          <a:p>
            <a:fld id="{7F6AC3B4-DD69-40D3-A5F9-F07C3C6812FA}"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204ACAD-B8A4-4618-B28E-31D7D7E13789}" type="datetime8">
              <a:rPr lang="fa-IR" smtClean="0"/>
              <a:t>16/ابت/15</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fa-IR" smtClean="0"/>
              <a:t>دکتر علیرضا جشنی مطلق-فوق تخصص محترم نوزادان</a:t>
            </a:r>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9F9CFF7-12F5-40E5-B2DA-A7B9A10B6215}" type="datetime8">
              <a:rPr lang="fa-IR" smtClean="0"/>
              <a:t>16/ابت/15</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99F422-875D-4241-8423-5262C09C7BA3}" type="datetime8">
              <a:rPr lang="fa-IR" smtClean="0"/>
              <a:t>16/ابت/15</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3D86C3-214B-45C8-928F-0522283892F4}" type="datetime8">
              <a:rPr lang="fa-IR" smtClean="0"/>
              <a:t>16/ابت/15</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7" name="Title 6"/>
          <p:cNvSpPr>
            <a:spLocks noGrp="1"/>
          </p:cNvSpPr>
          <p:nvPr>
            <p:ph type="title"/>
          </p:nvPr>
        </p:nvSpPr>
        <p:spPr/>
        <p:txBody>
          <a:bodyPr rtlCol="0">
            <a:normAutofit/>
          </a:bodyPr>
          <a:lstStyle>
            <a:lvl1pPr algn="ctr">
              <a:defRPr sz="2400">
                <a:solidFill>
                  <a:srgbClr val="C00000"/>
                </a:solidFill>
              </a:defRPr>
            </a:lvl1pPr>
            <a:extLst/>
          </a:lstStyle>
          <a:p>
            <a:r>
              <a:rPr kumimoji="0" lang="en-US" dirty="0" smtClean="0"/>
              <a:t>Click to edit Master title style</a:t>
            </a:r>
            <a:endParaRPr kumimoji="0" lang="en-US"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A01AF45-6F60-428A-A124-1119BC818EBB}" type="datetime8">
              <a:rPr lang="fa-IR" smtClean="0"/>
              <a:t>16/ابت/15</a:t>
            </a:fld>
            <a:endParaRPr lang="fa-IR"/>
          </a:p>
        </p:txBody>
      </p:sp>
      <p:sp>
        <p:nvSpPr>
          <p:cNvPr id="5" name="Footer Placeholder 4"/>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6" name="Slide Number Placeholder 5"/>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5566F34-41E8-40B8-A8DB-4A7662345404}" type="datetime8">
              <a:rPr lang="fa-IR" smtClean="0"/>
              <a:t>16/ابت/15</a:t>
            </a:fld>
            <a:endParaRPr lang="fa-IR"/>
          </a:p>
        </p:txBody>
      </p:sp>
      <p:sp>
        <p:nvSpPr>
          <p:cNvPr id="6" name="Footer Placeholder 5"/>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B4814C6-BB19-47B0-B83C-D62A1C655153}" type="datetime8">
              <a:rPr lang="fa-IR" smtClean="0"/>
              <a:t>16/ابت/15</a:t>
            </a:fld>
            <a:endParaRPr lang="fa-IR"/>
          </a:p>
        </p:txBody>
      </p:sp>
      <p:sp>
        <p:nvSpPr>
          <p:cNvPr id="8" name="Footer Placeholder 7"/>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9" name="Slide Number Placeholder 8"/>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AD6868B-9210-4CD8-9490-503276360ED6}" type="datetime8">
              <a:rPr lang="fa-IR" smtClean="0"/>
              <a:t>16/ابت/15</a:t>
            </a:fld>
            <a:endParaRPr lang="fa-IR"/>
          </a:p>
        </p:txBody>
      </p:sp>
      <p:sp>
        <p:nvSpPr>
          <p:cNvPr id="4" name="Footer Placeholder 3"/>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5" name="Slide Number Placeholder 4"/>
          <p:cNvSpPr>
            <a:spLocks noGrp="1"/>
          </p:cNvSpPr>
          <p:nvPr>
            <p:ph type="sldNum" sz="quarter" idx="12"/>
          </p:nvPr>
        </p:nvSpPr>
        <p:spPr/>
        <p:txBody>
          <a:bodyPr/>
          <a:lstStyle>
            <a:extLst/>
          </a:lstStyle>
          <a:p>
            <a:fld id="{F25FC78D-60AF-409B-B1A6-8ADC236D871B}" type="slidenum">
              <a:rPr lang="fa-IR" smtClean="0"/>
              <a:pPr/>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8DB8FCE-F747-43D7-BBB2-F054A67B6249}" type="datetime8">
              <a:rPr lang="fa-IR" smtClean="0"/>
              <a:t>16/ابت/15</a:t>
            </a:fld>
            <a:endParaRPr lang="fa-IR"/>
          </a:p>
        </p:txBody>
      </p:sp>
      <p:sp>
        <p:nvSpPr>
          <p:cNvPr id="3" name="Footer Placeholder 2"/>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4" name="Slide Number Placeholder 3"/>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66733B2-89FD-4872-BE0E-2A6E0EA05F59}" type="datetime8">
              <a:rPr lang="fa-IR" smtClean="0"/>
              <a:t>16/ابت/15</a:t>
            </a:fld>
            <a:endParaRPr lang="fa-IR"/>
          </a:p>
        </p:txBody>
      </p:sp>
      <p:sp>
        <p:nvSpPr>
          <p:cNvPr id="6" name="Footer Placeholder 5"/>
          <p:cNvSpPr>
            <a:spLocks noGrp="1"/>
          </p:cNvSpPr>
          <p:nvPr>
            <p:ph type="ftr" sz="quarter" idx="11"/>
          </p:nvPr>
        </p:nvSpPr>
        <p:spPr/>
        <p:txBody>
          <a:bodyPr/>
          <a:lstStyle>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extLst/>
          </a:lstStyle>
          <a:p>
            <a:fld id="{F25FC78D-60AF-409B-B1A6-8ADC236D871B}"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61BA1AB-5517-42AE-9CFE-472A1A940ABB}" type="datetime8">
              <a:rPr lang="fa-IR" smtClean="0"/>
              <a:t>16/ابت/15</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a-IR" smtClean="0"/>
              <a:t>دکتر علیرضا جشنی مطلق-فوق تخصص محترم نوزادان</a:t>
            </a:r>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25FC78D-60AF-409B-B1A6-8ADC236D871B}" type="slidenum">
              <a:rPr lang="fa-IR" smtClean="0"/>
              <a:pPr/>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232A313-E269-4388-B986-40E1A0D491F2}" type="datetime8">
              <a:rPr lang="fa-IR" smtClean="0"/>
              <a:t>16/ابت/15</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a-IR" smtClean="0"/>
              <a:t>دکتر علیرضا جشنی مطلق-فوق تخصص محترم نوزادان</a:t>
            </a:r>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25FC78D-60AF-409B-B1A6-8ADC236D871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dissolve/>
  </p:transition>
  <p:timing>
    <p:tnLst>
      <p:par>
        <p:cTn id="1" dur="indefinite" restart="never" nodeType="tmRoot"/>
      </p:par>
    </p:tnLst>
  </p:timing>
  <p:hf sldNum="0" hdr="0" dt="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Users\Ariya Rayaneh\Desktop\besm\045.jpg"/>
          <p:cNvPicPr>
            <a:picLocks noChangeAspect="1" noChangeArrowheads="1"/>
          </p:cNvPicPr>
          <p:nvPr/>
        </p:nvPicPr>
        <p:blipFill>
          <a:blip r:embed="rId2" cstate="print">
            <a:clrChange>
              <a:clrFrom>
                <a:srgbClr val="FFFFFF"/>
              </a:clrFrom>
              <a:clrTo>
                <a:srgbClr val="FFFFFF">
                  <a:alpha val="0"/>
                </a:srgbClr>
              </a:clrTo>
            </a:clrChange>
            <a:grayscl/>
          </a:blip>
          <a:srcRect/>
          <a:stretch>
            <a:fillRect/>
          </a:stretch>
        </p:blipFill>
        <p:spPr bwMode="auto">
          <a:xfrm>
            <a:off x="1500166" y="357166"/>
            <a:ext cx="6072230" cy="421484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a:noFill/>
            <a:miter lim="800000"/>
            <a:headEnd/>
            <a:tailEnd/>
          </a:ln>
        </p:spPr>
      </p:pic>
      <p:sp>
        <p:nvSpPr>
          <p:cNvPr id="3" name="TextBox 2"/>
          <p:cNvSpPr txBox="1"/>
          <p:nvPr/>
        </p:nvSpPr>
        <p:spPr>
          <a:xfrm>
            <a:off x="1085335" y="4857760"/>
            <a:ext cx="6910867" cy="1384995"/>
          </a:xfrm>
          <a:prstGeom prst="rect">
            <a:avLst/>
          </a:prstGeom>
          <a:noFill/>
        </p:spPr>
        <p:txBody>
          <a:bodyPr wrap="none" rtlCol="0">
            <a:spAutoFit/>
          </a:bodyPr>
          <a:lstStyle/>
          <a:p>
            <a:pPr algn="ctr"/>
            <a:r>
              <a:rPr lang="fa-IR" sz="2800" dirty="0" smtClean="0"/>
              <a:t>دکتر علیرضا جشنی مطلق</a:t>
            </a:r>
          </a:p>
          <a:p>
            <a:pPr algn="ctr"/>
            <a:r>
              <a:rPr lang="fa-IR" sz="2800" dirty="0" smtClean="0"/>
              <a:t>فوق تخصص نوزادان</a:t>
            </a:r>
          </a:p>
          <a:p>
            <a:pPr algn="ctr"/>
            <a:r>
              <a:rPr lang="fa-IR" sz="2800" dirty="0" smtClean="0"/>
              <a:t>عضو هیئت علمی دانشگاه علوم پزشکی البرز</a:t>
            </a:r>
            <a:endParaRPr lang="en-US" sz="2800" dirty="0"/>
          </a:p>
        </p:txBody>
      </p:sp>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4078" lvl="0" indent="-514350" algn="justLow">
              <a:lnSpc>
                <a:spcPct val="150000"/>
              </a:lnSpc>
              <a:buClr>
                <a:srgbClr val="FF0000"/>
              </a:buClr>
              <a:buFont typeface="Wingdings" pitchFamily="2" charset="2"/>
              <a:buChar char="ü"/>
            </a:pPr>
            <a:r>
              <a:rPr lang="fa-IR" sz="2300" dirty="0" smtClean="0">
                <a:cs typeface="B Titr" pitchFamily="2" charset="-78"/>
              </a:rPr>
              <a:t>مراقبت هايي مانند تزريق ويتامين </a:t>
            </a:r>
            <a:r>
              <a:rPr lang="en-US" sz="2300" dirty="0" smtClean="0">
                <a:cs typeface="B Titr" pitchFamily="2" charset="-78"/>
              </a:rPr>
              <a:t>K</a:t>
            </a:r>
            <a:r>
              <a:rPr lang="fa-IR" sz="2300" dirty="0" smtClean="0">
                <a:cs typeface="B Titr" pitchFamily="2" charset="-78"/>
              </a:rPr>
              <a:t> و واكسن، گرفتن اثركف پا، مراقبت از چشم، توزين و ساير اندازه گيری ها و اقدامات غير فوري ديگر حد اقل به بعد از اتمام اولين تغذيه با شير مادر و يا ترجيحا  پس از ساعت اول تولد موكول شود تا تداخلي در اجراي دستورالعمل ايجاد نشود.</a:t>
            </a:r>
            <a:endParaRPr lang="en-US" sz="2300" dirty="0" smtClean="0">
              <a:cs typeface="B Titr" pitchFamily="2" charset="-78"/>
            </a:endParaRPr>
          </a:p>
          <a:p>
            <a:pPr marL="624078" lvl="0" indent="-514350">
              <a:buClr>
                <a:srgbClr val="FF0000"/>
              </a:buClr>
              <a:buFont typeface="Wingdings" pitchFamily="2" charset="2"/>
              <a:buChar char="ü"/>
            </a:pPr>
            <a:r>
              <a:rPr lang="fa-IR" sz="2300" dirty="0" smtClean="0">
                <a:cs typeface="B Titr" pitchFamily="2" charset="-78"/>
              </a:rPr>
              <a:t> از استحمام نوزاد در 6 ساعت اول تولد( ترجيحا" در 24  ساعت) اجتناب کنید.</a:t>
            </a:r>
            <a:endParaRPr lang="en-US" sz="2300" dirty="0" smtClean="0">
              <a:cs typeface="B Titr" pitchFamily="2" charset="-78"/>
            </a:endParaRPr>
          </a:p>
          <a:p>
            <a:pPr marL="624078" lvl="0" indent="-514350">
              <a:buClr>
                <a:srgbClr val="FF0000"/>
              </a:buClr>
              <a:buFont typeface="Wingdings" pitchFamily="2" charset="2"/>
              <a:buChar char="ü"/>
            </a:pPr>
            <a:r>
              <a:rPr lang="fa-IR" sz="2300" dirty="0" smtClean="0">
                <a:cs typeface="B Titr" pitchFamily="2" charset="-78"/>
              </a:rPr>
              <a:t> در طول یک ساعت اول پس از زایمان، مادر و نوزاد را در اتاق زایمان یا </a:t>
            </a:r>
            <a:r>
              <a:rPr lang="en-US" sz="2300" dirty="0" smtClean="0">
                <a:cs typeface="B Titr" pitchFamily="2" charset="-78"/>
              </a:rPr>
              <a:t>POST PARTUM</a:t>
            </a:r>
            <a:r>
              <a:rPr lang="fa-IR" sz="2300" dirty="0" smtClean="0">
                <a:cs typeface="B Titr" pitchFamily="2" charset="-78"/>
              </a:rPr>
              <a:t>  نگهداری نمایید سپس همزمان به بخش پس از زايمان منتقل شوند.</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pic>
        <p:nvPicPr>
          <p:cNvPr id="4" name="Picture 2" descr="C:\Documents and Settings\User\Desktop\newborn\new-born-baby-1a.jpg"/>
          <p:cNvPicPr>
            <a:picLocks noChangeAspect="1" noChangeArrowheads="1"/>
          </p:cNvPicPr>
          <p:nvPr/>
        </p:nvPicPr>
        <p:blipFill>
          <a:blip r:embed="rId2" cstate="print"/>
          <a:srcRect/>
          <a:stretch>
            <a:fillRect/>
          </a:stretch>
        </p:blipFill>
        <p:spPr bwMode="auto">
          <a:xfrm>
            <a:off x="0" y="0"/>
            <a:ext cx="9143999" cy="685800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Low">
              <a:lnSpc>
                <a:spcPct val="150000"/>
              </a:lnSpc>
              <a:buNone/>
            </a:pPr>
            <a:r>
              <a:rPr lang="fa-IR" sz="2300" dirty="0" smtClean="0">
                <a:cs typeface="B Titr" pitchFamily="2" charset="-78"/>
              </a:rPr>
              <a:t>پس از ساکشن دهان و بينی و قطع  بندناف و خشک کردن نوزاد، چنانچه مادر و  نوزاد از وضعيت پايداري برخوردارند به منظور تسهيل در انجام تماس چشم در چشم و پوست با پوست مادر و نوزاد و گرفتن پستان، ضمن ادامه عمل جراحی به يكي از دو روش زير عمل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نوزاد را از طرف زير بغل يا  شانه مادر یعنی از سمت متخصص هوشبری طوری در تماس پوست با پوست مادر قرار دهید که قفسه سینه نوزاد در تماس با زير بغل و قفسه سینه مادر و دهان نوزاد درتماس با نوک پستان مادر  باشد  و حتی الامکان تماس چشم در چشم مادر و نوزاد انجام شود.</a:t>
            </a:r>
            <a:endParaRPr lang="en-US" sz="2300" dirty="0" smtClean="0">
              <a:cs typeface="B Titr" pitchFamily="2" charset="-78"/>
            </a:endParaRPr>
          </a:p>
          <a:p>
            <a:endParaRPr lang="en-US"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u="sng" dirty="0" smtClean="0"/>
              <a:t>وظیفه تیم پزشکی در ساعت اول تولد:</a:t>
            </a:r>
            <a:r>
              <a:rPr lang="en-US" dirty="0" smtClean="0"/>
              <a:t/>
            </a:r>
            <a:br>
              <a:rPr lang="en-US" dirty="0" smtClean="0"/>
            </a:br>
            <a:r>
              <a:rPr lang="fa-IR" dirty="0" smtClean="0"/>
              <a:t>ب - سزارین با بی حسی ناحیه ای ( اسپينال يا اپي دورال ): </a:t>
            </a:r>
            <a:endParaRPr lang="en-US"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624078" indent="-514350" algn="justLow">
              <a:buClr>
                <a:srgbClr val="FF0000"/>
              </a:buClr>
              <a:buFont typeface="+mj-lt"/>
              <a:buAutoNum type="arabicPeriod" startAt="2"/>
            </a:pPr>
            <a:r>
              <a:rPr lang="fa-IR" dirty="0" smtClean="0">
                <a:cs typeface="B Titr" pitchFamily="2" charset="-78"/>
              </a:rPr>
              <a:t>نوزاد را به طور مایل و دمر به روی قفسه سینه مادر بگذارید به طوری که ضمن تسهيل تماس  چشم در چشم مادر و نوزاد, سرش در نزدیک پستان طرف مقابل باشد و دهان نوزاد درتماس با نوک پستان مادر  قرار گيرد.</a:t>
            </a:r>
            <a:endParaRPr lang="en-US" dirty="0" smtClean="0">
              <a:cs typeface="B Titr" pitchFamily="2" charset="-78"/>
            </a:endParaRPr>
          </a:p>
          <a:p>
            <a:pPr algn="justLow"/>
            <a:r>
              <a:rPr lang="fa-IR" dirty="0" smtClean="0">
                <a:cs typeface="B Titr" pitchFamily="2" charset="-78"/>
              </a:rPr>
              <a:t>در دو حالت فوق وجود یک ماما که از مادر و نوزاد مراقبت کند الزامی است و مادر و نوزاد  نباید تنها باشند. </a:t>
            </a:r>
            <a:endParaRPr lang="en-US" dirty="0" smtClean="0">
              <a:cs typeface="B Titr" pitchFamily="2" charset="-78"/>
            </a:endParaRPr>
          </a:p>
          <a:p>
            <a:pPr lvl="0" algn="justLow"/>
            <a:r>
              <a:rPr lang="fa-IR" dirty="0" smtClean="0">
                <a:cs typeface="B Titr" pitchFamily="2" charset="-78"/>
              </a:rPr>
              <a:t>پس از اتمام عمل جراحی، مادر و نوزاد در حالي که هر دو با لباس گرم پوشانيده شده اند به اتاق ریکاوری و سپس بخش پس از زايمان منتقل شوند و ضمن ادامه تماس پوستي، تغذيه با شير مادر با کمک ماما يا مشاور شيردهی ادامه يابد.</a:t>
            </a:r>
            <a:endParaRPr lang="en-US" dirty="0" smtClean="0">
              <a:cs typeface="B Titr" pitchFamily="2" charset="-78"/>
            </a:endParaRPr>
          </a:p>
          <a:p>
            <a:pPr lvl="0" algn="justLow"/>
            <a:r>
              <a:rPr lang="fa-IR" dirty="0" smtClean="0">
                <a:cs typeface="B Titr" pitchFamily="2" charset="-78"/>
              </a:rPr>
              <a:t>  ساير مراقبت هاي ضروري مادر و نوزاد را مطابق آنچه كه در زایمان طبیعی گفته شد اجرا نمایید. </a:t>
            </a:r>
            <a:endParaRPr lang="en-US"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ب - سزارین با بی حسی ناحیه ای ( اسپينال يا اپي دورال ): </a:t>
            </a:r>
            <a:endParaRPr lang="en-US"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pic>
        <p:nvPicPr>
          <p:cNvPr id="5" name="Picture 3"/>
          <p:cNvPicPr>
            <a:picLocks noGrp="1" noChangeAspect="1" noChangeArrowheads="1"/>
          </p:cNvPicPr>
          <p:nvPr>
            <p:ph idx="1"/>
          </p:nvPr>
        </p:nvPicPr>
        <p:blipFill>
          <a:blip r:embed="rId2" cstate="print"/>
          <a:srcRect/>
          <a:stretch>
            <a:fillRect/>
          </a:stretch>
        </p:blipFill>
        <p:spPr bwMode="auto">
          <a:xfrm>
            <a:off x="0" y="0"/>
            <a:ext cx="9177651" cy="6858000"/>
          </a:xfrm>
          <a:prstGeom prst="rect">
            <a:avLst/>
          </a:prstGeom>
          <a:noFill/>
          <a:ln w="9525">
            <a:noFill/>
            <a:miter lim="800000"/>
            <a:headEnd/>
            <a:tailEnd/>
          </a:ln>
          <a:effectLst>
            <a:prstShdw prst="shdw13" dist="53882" dir="13500000">
              <a:schemeClr val="bg2">
                <a:alpha val="50000"/>
              </a:schemeClr>
            </a:prstShdw>
          </a:effectLst>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340768"/>
            <a:ext cx="8291264" cy="5188032"/>
          </a:xfrm>
        </p:spPr>
        <p:txBody>
          <a:bodyPr>
            <a:normAutofit fontScale="92500"/>
          </a:bodyPr>
          <a:lstStyle/>
          <a:p>
            <a:pPr marL="624078" lvl="0" indent="-514350" algn="justLow">
              <a:lnSpc>
                <a:spcPct val="150000"/>
              </a:lnSpc>
              <a:buClr>
                <a:srgbClr val="FF0000"/>
              </a:buClr>
              <a:buFont typeface="+mj-lt"/>
              <a:buAutoNum type="arabicPeriod"/>
            </a:pPr>
            <a:r>
              <a:rPr lang="fa-IR" sz="2300" dirty="0" smtClean="0">
                <a:cs typeface="B Titr" pitchFamily="2" charset="-78"/>
              </a:rPr>
              <a:t>در اتاق عمل بلافاصله پس از تولد و انجام ساكشن دهان و بينی و قطع بند ناف، نوزاد را در حين بررسي نياز به احيا خشک نموده و با یک حوله خشک و گرم دیگر سر و پشت  او را  بپوشانید و به نحوی در پهلوي مادر قرار دهيد كه بند ناف نوزاد( جهت كلونيزه شدن) با پوست مادر در تماس باشد. مدت اين تماس تا حد ممكن طولاني باشد. </a:t>
            </a:r>
            <a:endParaRPr lang="en-US" sz="2300" dirty="0" smtClean="0">
              <a:cs typeface="B Titr" pitchFamily="2" charset="-78"/>
            </a:endParaRPr>
          </a:p>
          <a:p>
            <a:pPr marL="624078" indent="-514350" algn="justLow">
              <a:lnSpc>
                <a:spcPct val="150000"/>
              </a:lnSpc>
              <a:buClr>
                <a:srgbClr val="FF0000"/>
              </a:buClr>
              <a:buFont typeface="+mj-lt"/>
              <a:buAutoNum type="arabicPeriod"/>
            </a:pPr>
            <a:r>
              <a:rPr lang="fa-IR" sz="2300" dirty="0" smtClean="0">
                <a:cs typeface="B Titr" pitchFamily="2" charset="-78"/>
              </a:rPr>
              <a:t> پس از اتمام عمل جراحی، مادر و نوزاد در حالي که هر دو با لباس گرم پوشانيده شده اند به اتاق ریکاوری منتقل شوند. وجود ماما جهت مراقبت از مادر و نوزاد در اتاق ریکاوری الزامي است.</a:t>
            </a:r>
          </a:p>
          <a:p>
            <a:pPr marL="624078" indent="-514350" algn="justLow">
              <a:lnSpc>
                <a:spcPct val="150000"/>
              </a:lnSpc>
              <a:buClr>
                <a:srgbClr val="FF0000"/>
              </a:buClr>
              <a:buFont typeface="+mj-lt"/>
              <a:buAutoNum type="arabicPeriod"/>
            </a:pPr>
            <a:r>
              <a:rPr lang="fa-IR" sz="2300" dirty="0" smtClean="0">
                <a:cs typeface="B Titr" pitchFamily="2" charset="-78"/>
              </a:rPr>
              <a:t>به محض این که مادر توانایی پاسخ گویی را پیدا کرد حتی اگر کمی خواب آلود هم باشد ضمن ادامه تماس پوستي، اولين تغذيه با شير مادر شروع شود.</a:t>
            </a:r>
            <a:endParaRPr lang="en-US" sz="2300"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u="sng" dirty="0" smtClean="0"/>
              <a:t>وظیفه تیم پزشکی در ساعت اول تولد:</a:t>
            </a:r>
            <a:r>
              <a:rPr lang="en-US" dirty="0" smtClean="0"/>
              <a:t/>
            </a:r>
            <a:br>
              <a:rPr lang="en-US" dirty="0" smtClean="0"/>
            </a:br>
            <a:r>
              <a:rPr lang="fa-IR" dirty="0" smtClean="0"/>
              <a:t>ج: سزارین با بیهوشی عمومی : </a:t>
            </a:r>
            <a:endParaRPr lang="en-US"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pic>
        <p:nvPicPr>
          <p:cNvPr id="5" name="Picture 2"/>
          <p:cNvPicPr>
            <a:picLocks noGrp="1" noChangeAspect="1" noChangeArrowheads="1"/>
          </p:cNvPicPr>
          <p:nvPr>
            <p:ph idx="1"/>
          </p:nvPr>
        </p:nvPicPr>
        <p:blipFill>
          <a:blip r:embed="rId2" cstate="print"/>
          <a:srcRect/>
          <a:stretch>
            <a:fillRect/>
          </a:stretch>
        </p:blipFill>
        <p:spPr bwMode="auto">
          <a:xfrm>
            <a:off x="-28563" y="0"/>
            <a:ext cx="9172367" cy="6858000"/>
          </a:xfrm>
          <a:prstGeom prst="rect">
            <a:avLst/>
          </a:prstGeom>
          <a:noFill/>
          <a:ln w="9525">
            <a:noFill/>
            <a:miter lim="800000"/>
            <a:headEnd/>
            <a:tailEnd/>
          </a:ln>
          <a:effectLst>
            <a:prstShdw prst="shdw13" dist="53882" dir="13500000">
              <a:schemeClr val="bg2">
                <a:alpha val="50000"/>
              </a:schemeClr>
            </a:prstShdw>
          </a:effectLst>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00000"/>
          </a:xfrm>
        </p:spPr>
        <p:txBody>
          <a:bodyPr>
            <a:normAutofit fontScale="92500" lnSpcReduction="10000"/>
          </a:bodyPr>
          <a:lstStyle/>
          <a:p>
            <a:pPr marL="624078" lvl="0" indent="-514350" algn="justLow">
              <a:lnSpc>
                <a:spcPct val="150000"/>
              </a:lnSpc>
              <a:buClr>
                <a:srgbClr val="FF0000"/>
              </a:buClr>
              <a:buFont typeface="+mj-lt"/>
              <a:buAutoNum type="arabicPeriod"/>
            </a:pPr>
            <a:r>
              <a:rPr lang="fa-IR" sz="2300" dirty="0" smtClean="0">
                <a:cs typeface="B Titr" pitchFamily="2" charset="-78"/>
              </a:rPr>
              <a:t>هم اتاقي مادر و نوزاد اجرا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پس از ورود به بخش پس از زايمان ضمن تداوم تماس پوستی، اگر اولين تغذيه با شير مادر در ساعت اول انجام نشده به مادر كمك نماييد تا نوزاد هر چه سريعتر با آغوز تغذيه شود. در موارد زايمان سزارين با بيهوشي عمومي در صورت توانایی پاسخ گویی مادر(عموما در حوالی ساعت اول)  حتی اگر کمی خواب آلود هم باشد كمك نماييد تغذيه با آغوز انجام شود. </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حمایت های بیشتر براي در آغوش گرفتن و به پستان گذاشتن نوزاد باید برای مادرانی که مسكن نارکوتیک گرفته اند یا سزارین شده اند و يا اولین تماسشان با نوزاد به تعویق افتاده، ارائه شود.</a:t>
            </a:r>
            <a:endParaRPr lang="en-US" sz="2300" dirty="0" smtClean="0">
              <a:cs typeface="B Titr" pitchFamily="2" charset="-78"/>
            </a:endParaRPr>
          </a:p>
          <a:p>
            <a:pPr marL="624078" lvl="0" indent="-514350" algn="justLow">
              <a:lnSpc>
                <a:spcPct val="150000"/>
              </a:lnSpc>
              <a:buClr>
                <a:srgbClr val="FF0000"/>
              </a:buClr>
              <a:buFont typeface="+mj-lt"/>
              <a:buAutoNum type="arabicPeriod"/>
            </a:pPr>
            <a:r>
              <a:rPr lang="fa-IR" sz="2300" dirty="0" smtClean="0">
                <a:cs typeface="B Titr" pitchFamily="2" charset="-78"/>
              </a:rPr>
              <a:t>تسهيلات لازم جهت ملاقات پدر و حضور همراه مادر در بخش فراهم شود.</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2- وظیفه تیم پزشکی در بخش پس از زايمان( </a:t>
            </a:r>
            <a:r>
              <a:rPr lang="en-US" u="sng" dirty="0" smtClean="0"/>
              <a:t>(POST PARTUM</a:t>
            </a:r>
            <a:endParaRPr lang="en-US"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Low"/>
            <a:r>
              <a:rPr lang="fa-IR" dirty="0" smtClean="0">
                <a:cs typeface="B Titr" pitchFamily="2" charset="-78"/>
              </a:rPr>
              <a:t>انتظار مي رود نکات کليدی در شروع شيردهی موفق و محتواي آموزشي موجود در کتابچه ضميمه را به دقت فرا گرفته تا بتوانيد بدرستی دستور عمل را اجرا كنيد وراهنمايي لازم را به مادر ارائه دهيد.</a:t>
            </a:r>
            <a:endParaRPr lang="en-US" dirty="0" smtClean="0">
              <a:cs typeface="B Titr" pitchFamily="2" charset="-78"/>
            </a:endParaRPr>
          </a:p>
          <a:p>
            <a:pPr algn="justLow"/>
            <a:r>
              <a:rPr lang="fa-IR" b="1" dirty="0" smtClean="0"/>
              <a:t> </a:t>
            </a:r>
            <a:endParaRPr lang="en-US" dirty="0" smtClean="0"/>
          </a:p>
          <a:p>
            <a:pPr algn="justLow"/>
            <a:r>
              <a:rPr lang="fa-IR" b="1" dirty="0" smtClean="0"/>
              <a:t>این دستورالعمل در جلسات متعدد کمیته کشوری ترویج تغذیه با شیر مادر مورد بحث و بررسی قرار گرفته، و در جلسه مورخ(92/2/31) تائید نهایی گردیده است.</a:t>
            </a:r>
            <a:endParaRPr lang="en-US" dirty="0" smtClean="0"/>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توجه: </a:t>
            </a:r>
            <a:r>
              <a:rPr lang="en-US" dirty="0" smtClean="0"/>
              <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0239"/>
          <p:cNvPicPr>
            <a:picLocks noChangeAspect="1" noChangeArrowheads="1" noCrop="1"/>
          </p:cNvPicPr>
          <p:nvPr/>
        </p:nvPicPr>
        <p:blipFill>
          <a:blip r:embed="rId2" cstate="print"/>
          <a:srcRect/>
          <a:stretch>
            <a:fillRect/>
          </a:stretch>
        </p:blipFill>
        <p:spPr bwMode="auto">
          <a:xfrm>
            <a:off x="4356100" y="4221163"/>
            <a:ext cx="952500" cy="952500"/>
          </a:xfrm>
          <a:prstGeom prst="rect">
            <a:avLst/>
          </a:prstGeom>
          <a:noFill/>
          <a:ln w="9525">
            <a:noFill/>
            <a:miter lim="800000"/>
            <a:headEnd/>
            <a:tailEnd/>
          </a:ln>
        </p:spPr>
      </p:pic>
      <p:pic>
        <p:nvPicPr>
          <p:cNvPr id="165891" name="Picture 3" descr="COVER3"/>
          <p:cNvPicPr>
            <a:picLocks noChangeAspect="1" noChangeArrowheads="1"/>
          </p:cNvPicPr>
          <p:nvPr/>
        </p:nvPicPr>
        <p:blipFill>
          <a:blip r:embed="rId3" cstate="print"/>
          <a:srcRect/>
          <a:stretch>
            <a:fillRect/>
          </a:stretch>
        </p:blipFill>
        <p:spPr bwMode="auto">
          <a:xfrm>
            <a:off x="857224" y="0"/>
            <a:ext cx="7786710" cy="5252584"/>
          </a:xfrm>
          <a:prstGeom prst="rect">
            <a:avLst/>
          </a:prstGeom>
          <a:noFill/>
          <a:effectLst>
            <a:outerShdw dist="35921" dir="2700000" algn="ctr" rotWithShape="0">
              <a:srgbClr val="808080"/>
            </a:outerShdw>
          </a:effectLst>
        </p:spPr>
      </p:pic>
      <p:sp>
        <p:nvSpPr>
          <p:cNvPr id="165892" name="Rectangle 4"/>
          <p:cNvSpPr>
            <a:spLocks noChangeArrowheads="1"/>
          </p:cNvSpPr>
          <p:nvPr/>
        </p:nvSpPr>
        <p:spPr bwMode="auto">
          <a:xfrm rot="10800000" flipV="1">
            <a:off x="2000232" y="0"/>
            <a:ext cx="4984750" cy="1077218"/>
          </a:xfrm>
          <a:prstGeom prst="rect">
            <a:avLst/>
          </a:prstGeom>
          <a:noFill/>
          <a:ln w="9525">
            <a:noFill/>
            <a:miter lim="800000"/>
            <a:headEnd/>
            <a:tailEnd/>
          </a:ln>
          <a:effectLst/>
        </p:spPr>
        <p:txBody>
          <a:bodyPr>
            <a:spAutoFit/>
          </a:bodyPr>
          <a:lstStyle/>
          <a:p>
            <a:pPr>
              <a:defRPr/>
            </a:pPr>
            <a:r>
              <a:rPr lang="en-US" sz="3200" b="1" dirty="0" smtClean="0">
                <a:solidFill>
                  <a:schemeClr val="tx2"/>
                </a:solidFill>
                <a:effectLst>
                  <a:outerShdw blurRad="38100" dist="38100" dir="2700000" algn="tl">
                    <a:srgbClr val="000000"/>
                  </a:outerShdw>
                </a:effectLst>
                <a:latin typeface="Times New Roman" pitchFamily="18" charset="0"/>
                <a:cs typeface="Times New Roman" pitchFamily="18" charset="0"/>
              </a:rPr>
              <a:t>Breast feeding support, </a:t>
            </a:r>
            <a:r>
              <a:rPr lang="en-US" sz="3200" b="1" dirty="0" smtClean="0">
                <a:solidFill>
                  <a:srgbClr val="F8D452"/>
                </a:solidFill>
                <a:effectLst>
                  <a:outerShdw blurRad="38100" dist="38100" dir="2700000" algn="tl">
                    <a:srgbClr val="000000"/>
                  </a:outerShdw>
                </a:effectLst>
                <a:latin typeface="Times New Roman" pitchFamily="18" charset="0"/>
                <a:cs typeface="Times New Roman" pitchFamily="18" charset="0"/>
              </a:rPr>
              <a:t>Close to Mothers</a:t>
            </a:r>
          </a:p>
        </p:txBody>
      </p:sp>
      <p:sp>
        <p:nvSpPr>
          <p:cNvPr id="5" name="TextBox 4"/>
          <p:cNvSpPr txBox="1"/>
          <p:nvPr/>
        </p:nvSpPr>
        <p:spPr>
          <a:xfrm>
            <a:off x="1428728" y="5500702"/>
            <a:ext cx="6652783" cy="461665"/>
          </a:xfrm>
          <a:prstGeom prst="rect">
            <a:avLst/>
          </a:prstGeom>
          <a:noFill/>
        </p:spPr>
        <p:txBody>
          <a:bodyPr wrap="none" rtlCol="0">
            <a:spAutoFit/>
          </a:bodyPr>
          <a:lstStyle/>
          <a:p>
            <a:r>
              <a:rPr lang="fa-IR" sz="2400" dirty="0" smtClean="0"/>
              <a:t>طرح </a:t>
            </a:r>
            <a:r>
              <a:rPr lang="en-US" sz="2400" dirty="0" smtClean="0"/>
              <a:t>pilot </a:t>
            </a:r>
            <a:r>
              <a:rPr lang="fa-IR" sz="2400" dirty="0" smtClean="0"/>
              <a:t> در چهار بیمارستان خصوصی و دولتی شهر تهران</a:t>
            </a:r>
            <a:endParaRPr lang="en-US" sz="2400" dirty="0"/>
          </a:p>
        </p:txBody>
      </p:sp>
      <p:sp>
        <p:nvSpPr>
          <p:cNvPr id="6" name="Footer Placeholder 5"/>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004" y="1173157"/>
            <a:ext cx="7415210" cy="1970091"/>
          </a:xfrm>
        </p:spPr>
        <p:txBody>
          <a:bodyPr vert="horz" anchor="b">
            <a:normAutofit/>
            <a:scene3d>
              <a:camera prst="orthographicFront"/>
              <a:lightRig rig="soft" dir="t"/>
            </a:scene3d>
            <a:sp3d prstMaterial="softEdge">
              <a:bevelT w="25400" h="25400"/>
            </a:sp3d>
          </a:bodyPr>
          <a:lstStyle/>
          <a:p>
            <a:pPr algn="ctr"/>
            <a:r>
              <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ارزيابي دستور عمل ساعت اول تولد</a:t>
            </a:r>
            <a:br>
              <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br>
            <a:endParaRPr lang="fa-IR" sz="4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pic>
        <p:nvPicPr>
          <p:cNvPr id="5" name="Picture 3" descr="C:\Documents and Settings\User\Desktop\newborn\Newborn.jpg"/>
          <p:cNvPicPr>
            <a:picLocks noChangeAspect="1" noChangeArrowheads="1"/>
          </p:cNvPicPr>
          <p:nvPr/>
        </p:nvPicPr>
        <p:blipFill>
          <a:blip r:embed="rId2" cstate="print"/>
          <a:srcRect/>
          <a:stretch>
            <a:fillRect/>
          </a:stretch>
        </p:blipFill>
        <p:spPr bwMode="auto">
          <a:xfrm>
            <a:off x="2714612" y="3143248"/>
            <a:ext cx="3829050" cy="27352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 y="1071546"/>
          <a:ext cx="9143999" cy="5064903"/>
        </p:xfrm>
        <a:graphic>
          <a:graphicData uri="http://schemas.openxmlformats.org/drawingml/2006/table">
            <a:tbl>
              <a:tblPr rtl="1" firstRow="1" bandRow="1">
                <a:tableStyleId>{5C22544A-7EE6-4342-B048-85BDC9FD1C3A}</a:tableStyleId>
              </a:tblPr>
              <a:tblGrid>
                <a:gridCol w="215685"/>
                <a:gridCol w="1991068"/>
                <a:gridCol w="737816"/>
                <a:gridCol w="709003"/>
                <a:gridCol w="795436"/>
                <a:gridCol w="931353"/>
                <a:gridCol w="854437"/>
                <a:gridCol w="1008137"/>
                <a:gridCol w="921705"/>
                <a:gridCol w="979359"/>
              </a:tblGrid>
              <a:tr h="351335">
                <a:tc>
                  <a:txBody>
                    <a:bodyPr/>
                    <a:lstStyle/>
                    <a:p>
                      <a:pPr algn="justLow" rtl="1">
                        <a:spcAft>
                          <a:spcPts val="0"/>
                        </a:spcAft>
                      </a:pPr>
                      <a:r>
                        <a:rPr kumimoji="0" lang="fa-IR"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رديف</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vert="vert"/>
                </a:tc>
                <a:tc>
                  <a:txBody>
                    <a:bodyPr/>
                    <a:lstStyle/>
                    <a:p>
                      <a:pPr algn="ctr" rtl="1">
                        <a:spcAft>
                          <a:spcPts val="0"/>
                        </a:spcAft>
                      </a:pPr>
                      <a:r>
                        <a:rPr kumimoji="0" lang="fa-IR"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مشاهده كنيد</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nchor="ct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چمران</a:t>
                      </a: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مهديه</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مهراد</a:t>
                      </a:r>
                      <a:r>
                        <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a:t>
                      </a: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نرسري</a:t>
                      </a:r>
                      <a:r>
                        <a:rPr kumimoji="0" lang="fa-IR" sz="1600" b="1" kern="1200" cap="all"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 دارد)</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rtl="1"/>
                      <a:endParaRPr lang="fa-IR"/>
                    </a:p>
                  </a:txBody>
                  <a:tcPr/>
                </a:tc>
                <a:tc gridSpan="2">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هدايت(درحال تعمير)</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hMerge="1">
                  <a:txBody>
                    <a:bodyPr/>
                    <a:lstStyle/>
                    <a:p>
                      <a:pPr algn="ctr" rtl="1">
                        <a:spcAft>
                          <a:spcPts val="0"/>
                        </a:spcAft>
                      </a:pP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577359">
                <a:tc>
                  <a:txBody>
                    <a:bodyPr/>
                    <a:lstStyle/>
                    <a:p>
                      <a:pPr algn="justLow" rtl="1">
                        <a:spcAft>
                          <a:spcPts val="0"/>
                        </a:spcAft>
                      </a:pPr>
                      <a:r>
                        <a:rPr lang="fa-IR" sz="2000" dirty="0">
                          <a:latin typeface="Times New Roman"/>
                          <a:ea typeface="Times New Roman"/>
                          <a:cs typeface="B Nazanin"/>
                        </a:rPr>
                        <a:t>1</a:t>
                      </a:r>
                      <a:endParaRPr lang="en-US" sz="2000" dirty="0">
                        <a:latin typeface="Times New Roman"/>
                        <a:ea typeface="Times New Roman"/>
                        <a:cs typeface="Arial"/>
                      </a:endParaRPr>
                    </a:p>
                  </a:txBody>
                  <a:tcPr marL="68580" marR="68580" marT="0" marB="0"/>
                </a:tc>
                <a:tc>
                  <a:txBody>
                    <a:bodyPr/>
                    <a:lstStyle/>
                    <a:p>
                      <a:pPr algn="r" rtl="1">
                        <a:spcAft>
                          <a:spcPts val="0"/>
                        </a:spcAft>
                      </a:pPr>
                      <a:r>
                        <a:rPr lang="fa-IR" sz="2000" b="1" dirty="0" smtClean="0">
                          <a:solidFill>
                            <a:srgbClr val="C00000"/>
                          </a:solidFill>
                          <a:effectLst>
                            <a:outerShdw blurRad="31750" dist="25400" dir="5400000" algn="tl" rotWithShape="0">
                              <a:srgbClr val="000000">
                                <a:alpha val="25000"/>
                              </a:srgbClr>
                            </a:outerShdw>
                          </a:effectLst>
                          <a:cs typeface="B Titr" pitchFamily="2" charset="-78"/>
                        </a:rPr>
                        <a:t>تاریخ شروع اجرای طرح</a:t>
                      </a:r>
                      <a:endParaRPr lang="en-US" sz="2000" b="1" dirty="0">
                        <a:latin typeface="Times New Roman"/>
                        <a:ea typeface="Times New Roman"/>
                        <a:cs typeface="Arial"/>
                      </a:endParaRPr>
                    </a:p>
                  </a:txBody>
                  <a:tcPr marL="68580" marR="68580" marT="0" marB="0"/>
                </a:tc>
                <a:tc grid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20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اول خرداد لغایت 15 تیر 92</a:t>
                      </a:r>
                    </a:p>
                    <a:p>
                      <a:pPr algn="ctr" rtl="0">
                        <a:spcAft>
                          <a:spcPts val="0"/>
                        </a:spcAft>
                      </a:pP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hMerge="1">
                  <a:txBody>
                    <a:bodyPr/>
                    <a:lstStyle/>
                    <a:p>
                      <a:pPr rtl="1"/>
                      <a:endParaRPr lang="fa-IR"/>
                    </a:p>
                  </a:txBody>
                  <a:tcPr/>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r>
              <a:tr h="610701">
                <a:tc>
                  <a:txBody>
                    <a:bodyPr/>
                    <a:lstStyle/>
                    <a:p>
                      <a:pPr algn="justLow" rtl="1">
                        <a:spcAft>
                          <a:spcPts val="0"/>
                        </a:spcAft>
                      </a:pPr>
                      <a:r>
                        <a:rPr lang="fa-IR" sz="2000">
                          <a:latin typeface="Times New Roman"/>
                          <a:ea typeface="Times New Roman"/>
                          <a:cs typeface="B Nazanin"/>
                        </a:rPr>
                        <a:t>2</a:t>
                      </a:r>
                      <a:endParaRPr lang="en-US" sz="2000">
                        <a:latin typeface="Times New Roman"/>
                        <a:ea typeface="Times New Roman"/>
                        <a:cs typeface="Arial"/>
                      </a:endParaRPr>
                    </a:p>
                  </a:txBody>
                  <a:tcPr marL="68580" marR="68580" marT="0" marB="0"/>
                </a:tc>
                <a:tc>
                  <a:txBody>
                    <a:bodyPr/>
                    <a:lstStyle/>
                    <a:p>
                      <a:pPr algn="justLow"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تعداد کل مادران مورد مداخله 1603</a:t>
                      </a:r>
                      <a:endParaRPr lang="en-US" sz="2000" b="1" dirty="0">
                        <a:latin typeface="Times New Roman"/>
                        <a:ea typeface="Times New Roman"/>
                        <a:cs typeface="Arial"/>
                      </a:endParaRPr>
                    </a:p>
                  </a:txBody>
                  <a:tcPr marL="68580" marR="68580" marT="0" marB="0"/>
                </a:tc>
                <a:tc gridSpan="2">
                  <a:txBody>
                    <a:bodyPr/>
                    <a:lstStyle/>
                    <a:p>
                      <a:pPr algn="ctr" rtl="0">
                        <a:spcAft>
                          <a:spcPts val="0"/>
                        </a:spcAft>
                      </a:pPr>
                      <a:r>
                        <a:rPr lang="fa-IR" sz="2000" b="1" dirty="0" smtClean="0">
                          <a:latin typeface="Times New Roman"/>
                          <a:ea typeface="Times New Roman"/>
                          <a:cs typeface="B Nazanin"/>
                        </a:rPr>
                        <a:t>398</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412</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71</a:t>
                      </a:r>
                      <a:endParaRPr lang="en-US" sz="2000" b="1" dirty="0">
                        <a:latin typeface="Times New Roman"/>
                        <a:ea typeface="Times New Roman"/>
                        <a:cs typeface="B Nazanin"/>
                      </a:endParaRPr>
                    </a:p>
                  </a:txBody>
                  <a:tcPr marL="68580" marR="68580" marT="0" marB="0"/>
                </a:tc>
                <a:tc hMerge="1">
                  <a:txBody>
                    <a:bodyPr/>
                    <a:lstStyle/>
                    <a:p>
                      <a:pPr rtl="1"/>
                      <a:endParaRPr lang="fa-IR"/>
                    </a:p>
                  </a:txBody>
                  <a:tcPr/>
                </a:tc>
                <a:tc gridSpan="2">
                  <a:txBody>
                    <a:bodyPr/>
                    <a:lstStyle/>
                    <a:p>
                      <a:pPr algn="ctr" rtl="0">
                        <a:spcAft>
                          <a:spcPts val="0"/>
                        </a:spcAft>
                      </a:pPr>
                      <a:r>
                        <a:rPr lang="fa-IR" sz="2000" b="1" dirty="0" smtClean="0">
                          <a:latin typeface="Times New Roman"/>
                          <a:ea typeface="Times New Roman"/>
                          <a:cs typeface="B Nazanin"/>
                        </a:rPr>
                        <a:t>722</a:t>
                      </a:r>
                      <a:endParaRPr lang="en-US" sz="2000" b="1" dirty="0">
                        <a:latin typeface="Times New Roman"/>
                        <a:ea typeface="Times New Roman"/>
                        <a:cs typeface="B Nazanin"/>
                      </a:endParaRPr>
                    </a:p>
                  </a:txBody>
                  <a:tcPr marL="68580" marR="68580" marT="0" marB="0"/>
                </a:tc>
                <a:tc hMerge="1">
                  <a:txBody>
                    <a:bodyPr/>
                    <a:lstStyle/>
                    <a:p>
                      <a:pPr algn="ctr" rtl="0">
                        <a:spcAft>
                          <a:spcPts val="0"/>
                        </a:spcAft>
                      </a:pPr>
                      <a:endParaRPr lang="en-US" sz="2000" b="1" dirty="0">
                        <a:latin typeface="Times New Roman"/>
                        <a:ea typeface="Times New Roman"/>
                        <a:cs typeface="B Nazanin"/>
                      </a:endParaRPr>
                    </a:p>
                  </a:txBody>
                  <a:tcPr marL="68580" marR="68580" marT="0" marB="0"/>
                </a:tc>
              </a:tr>
              <a:tr h="455953">
                <a:tc>
                  <a:txBody>
                    <a:bodyPr/>
                    <a:lstStyle/>
                    <a:p>
                      <a:pPr algn="justLow" rtl="1">
                        <a:spcAft>
                          <a:spcPts val="0"/>
                        </a:spcAft>
                      </a:pPr>
                      <a:r>
                        <a:rPr lang="fa-IR" sz="2000">
                          <a:latin typeface="Times New Roman"/>
                          <a:ea typeface="Times New Roman"/>
                          <a:cs typeface="B Nazanin"/>
                        </a:rPr>
                        <a:t>3</a:t>
                      </a:r>
                      <a:endParaRPr lang="en-US" sz="200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نوع زایمان</a:t>
                      </a:r>
                      <a:endParaRPr lang="en-US" sz="2000" b="1" dirty="0">
                        <a:latin typeface="Times New Roman"/>
                        <a:ea typeface="Times New Roman"/>
                        <a:cs typeface="Arial"/>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طبيعي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0">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سزارين</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72741">
                <a:tc>
                  <a:txBody>
                    <a:bodyPr/>
                    <a:lstStyle/>
                    <a:p>
                      <a:pPr algn="justLow" rtl="1">
                        <a:spcAft>
                          <a:spcPts val="0"/>
                        </a:spcAft>
                      </a:pPr>
                      <a:endParaRPr lang="en-US" sz="200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algn="ctr" rtl="0">
                        <a:spcAft>
                          <a:spcPts val="0"/>
                        </a:spcAft>
                      </a:pPr>
                      <a:r>
                        <a:rPr kumimoji="0" lang="fa-IR" sz="2000" b="1" kern="1200" dirty="0" smtClean="0">
                          <a:solidFill>
                            <a:schemeClr val="dk1"/>
                          </a:solidFill>
                          <a:latin typeface="Times New Roman"/>
                          <a:ea typeface="Times New Roman"/>
                          <a:cs typeface="B Nazanin"/>
                        </a:rPr>
                        <a:t>34.6</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rtl="1"/>
                      <a:r>
                        <a:rPr kumimoji="0" lang="fa-IR" sz="2000" b="1" kern="1200" dirty="0" smtClean="0">
                          <a:solidFill>
                            <a:schemeClr val="dk1"/>
                          </a:solidFill>
                          <a:latin typeface="Times New Roman"/>
                          <a:ea typeface="Times New Roman"/>
                          <a:cs typeface="B Nazanin"/>
                        </a:rPr>
                        <a:t>65.3</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40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60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algn="ctr" rtl="0">
                        <a:spcAft>
                          <a:spcPts val="0"/>
                        </a:spcAft>
                      </a:pPr>
                      <a:r>
                        <a:rPr kumimoji="0" lang="en-US" sz="2000" b="1" kern="1200" dirty="0" smtClean="0">
                          <a:solidFill>
                            <a:schemeClr val="dk1"/>
                          </a:solidFill>
                          <a:latin typeface="Times New Roman"/>
                          <a:ea typeface="Times New Roman"/>
                          <a:cs typeface="B Nazanin"/>
                        </a:rPr>
                        <a:t>5</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rtl="1"/>
                      <a:r>
                        <a:rPr kumimoji="0" lang="en-US" sz="2000" b="1" kern="1200" dirty="0" smtClean="0">
                          <a:solidFill>
                            <a:schemeClr val="dk1"/>
                          </a:solidFill>
                          <a:latin typeface="Times New Roman"/>
                          <a:ea typeface="Times New Roman"/>
                          <a:cs typeface="B Nazanin"/>
                        </a:rPr>
                        <a:t>95</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rtl="1"/>
                      <a:r>
                        <a:rPr kumimoji="0" lang="fa-IR" sz="2000" b="1" kern="1200" dirty="0" smtClean="0">
                          <a:solidFill>
                            <a:schemeClr val="dk1"/>
                          </a:solidFill>
                          <a:latin typeface="Times New Roman"/>
                          <a:ea typeface="Times New Roman"/>
                          <a:cs typeface="B Nazanin"/>
                        </a:rPr>
                        <a:t>34</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algn="ctr" rtl="0">
                        <a:spcAft>
                          <a:spcPts val="0"/>
                        </a:spcAft>
                      </a:pPr>
                      <a:r>
                        <a:rPr kumimoji="0" lang="fa-IR" sz="2000" b="1" kern="1200" dirty="0" smtClean="0">
                          <a:solidFill>
                            <a:schemeClr val="dk1"/>
                          </a:solidFill>
                          <a:latin typeface="Times New Roman"/>
                          <a:ea typeface="Times New Roman"/>
                          <a:cs typeface="B Nazanin"/>
                        </a:rPr>
                        <a:t>66</a:t>
                      </a:r>
                      <a:endParaRPr kumimoji="0" lang="en-US" sz="2000" b="1" kern="1200" dirty="0">
                        <a:solidFill>
                          <a:schemeClr val="dk1"/>
                        </a:solidFill>
                        <a:latin typeface="Times New Roman"/>
                        <a:ea typeface="Times New Roman"/>
                        <a:cs typeface="B Nazanin"/>
                      </a:endParaRPr>
                    </a:p>
                  </a:txBody>
                  <a:tcPr marL="68580" marR="68580" marT="0" marB="0"/>
                </a:tc>
              </a:tr>
              <a:tr h="749510">
                <a:tc>
                  <a:txBody>
                    <a:bodyPr/>
                    <a:lstStyle/>
                    <a:p>
                      <a:pPr algn="justLow" rtl="1">
                        <a:spcAft>
                          <a:spcPts val="0"/>
                        </a:spcAft>
                      </a:pPr>
                      <a:r>
                        <a:rPr lang="fa-IR" sz="2000" dirty="0" smtClean="0">
                          <a:latin typeface="Times New Roman"/>
                          <a:ea typeface="Times New Roman"/>
                          <a:cs typeface="B Nazanin"/>
                        </a:rPr>
                        <a:t>4</a:t>
                      </a:r>
                      <a:endParaRPr lang="en-US" sz="2000" dirty="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نوع بی هوشی یا بی حسی </a:t>
                      </a: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عمومي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marL="0" algn="ctr" rtl="0" eaLnBrk="1" latinLnBrk="0" hangingPunct="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موضعي</a:t>
                      </a:r>
                      <a:endParaRPr kumimoji="0" lang="en-US" sz="16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55953">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39</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smtClean="0">
                          <a:solidFill>
                            <a:schemeClr val="dk1"/>
                          </a:solidFill>
                          <a:latin typeface="Times New Roman"/>
                          <a:ea typeface="Times New Roman"/>
                          <a:cs typeface="B Nazanin"/>
                        </a:rPr>
                        <a:t>61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100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25</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75</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99</a:t>
                      </a:r>
                      <a:endParaRPr kumimoji="0" lang="en-US" sz="2000" b="1" kern="1200" dirty="0">
                        <a:solidFill>
                          <a:schemeClr val="dk1"/>
                        </a:solidFill>
                        <a:latin typeface="Times New Roman"/>
                        <a:ea typeface="Times New Roman"/>
                        <a:cs typeface="B Nazanin"/>
                      </a:endParaRPr>
                    </a:p>
                  </a:txBody>
                  <a:tcPr marL="68580" marR="68580" marT="0" marB="0"/>
                </a:tc>
              </a:tr>
              <a:tr h="749510">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r>
                        <a:rPr kumimoji="0" lang="fa-IR" sz="2000" b="1" kern="1200" dirty="0" smtClean="0">
                          <a:solidFill>
                            <a:srgbClr val="C00000"/>
                          </a:solidFill>
                          <a:effectLst>
                            <a:outerShdw blurRad="31750" dist="25400" dir="5400000" algn="tl" rotWithShape="0">
                              <a:srgbClr val="000000">
                                <a:alpha val="25000"/>
                              </a:srgbClr>
                            </a:outerShdw>
                          </a:effectLst>
                          <a:latin typeface="+mn-lt"/>
                          <a:ea typeface="+mn-ea"/>
                          <a:cs typeface="B Titr" pitchFamily="2" charset="-78"/>
                        </a:rPr>
                        <a:t>برقراری تماس پوستی</a:t>
                      </a:r>
                      <a:r>
                        <a:rPr lang="fa-IR" sz="2000" b="1" dirty="0" smtClean="0">
                          <a:solidFill>
                            <a:srgbClr val="C00000"/>
                          </a:solidFill>
                          <a:effectLst>
                            <a:outerShdw blurRad="31750" dist="25400" dir="5400000" algn="tl" rotWithShape="0">
                              <a:srgbClr val="000000">
                                <a:alpha val="25000"/>
                              </a:srgbClr>
                            </a:outerShdw>
                          </a:effectLst>
                          <a:cs typeface="B Titr" pitchFamily="2" charset="-78"/>
                        </a:rPr>
                        <a:t> </a:t>
                      </a:r>
                      <a:endParaRPr lang="en-US" sz="2000" b="1" dirty="0">
                        <a:latin typeface="Times New Roman"/>
                        <a:ea typeface="Times New Roman"/>
                        <a:cs typeface="Arial"/>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c>
                  <a:txBody>
                    <a:bodyPr/>
                    <a:lstStyle/>
                    <a:p>
                      <a:pPr algn="ctr" rtl="1">
                        <a:spcAft>
                          <a:spcPts val="0"/>
                        </a:spcAft>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بلي</a:t>
                      </a: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fa-IR"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rPr>
                        <a:t>خير</a:t>
                      </a:r>
                      <a:endParaRPr kumimoji="0" lang="en-US" sz="16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mj-ea"/>
                        <a:cs typeface="B Titr" pitchFamily="2" charset="-78"/>
                      </a:endParaRPr>
                    </a:p>
                  </a:txBody>
                  <a:tcPr marL="68580" marR="68580" marT="0" marB="0"/>
                </a:tc>
              </a:tr>
              <a:tr h="455953">
                <a:tc>
                  <a:txBody>
                    <a:bodyPr/>
                    <a:lstStyle/>
                    <a:p>
                      <a:pPr algn="justLow" rtl="1">
                        <a:spcAft>
                          <a:spcPts val="0"/>
                        </a:spcAft>
                      </a:pPr>
                      <a:endParaRPr lang="en-US" sz="2000" dirty="0">
                        <a:latin typeface="Times New Roman"/>
                        <a:ea typeface="Times New Roman"/>
                        <a:cs typeface="Arial"/>
                      </a:endParaRPr>
                    </a:p>
                  </a:txBody>
                  <a:tcPr marL="68580" marR="68580" marT="0" marB="0"/>
                </a:tc>
                <a:tc>
                  <a:txBody>
                    <a:bodyPr/>
                    <a:lstStyle/>
                    <a:p>
                      <a:pPr algn="r" rtl="1">
                        <a:spcAft>
                          <a:spcPts val="0"/>
                        </a:spcAft>
                      </a:pPr>
                      <a:endParaRPr lang="en-US" sz="2000" b="1" dirty="0">
                        <a:latin typeface="Times New Roman"/>
                        <a:ea typeface="Times New Roman"/>
                        <a:cs typeface="Arial"/>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100</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0</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91</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9</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87.2</a:t>
                      </a:r>
                    </a:p>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گونه100</a:t>
                      </a:r>
                      <a:endParaRPr kumimoji="0" lang="en-US"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en-US" sz="2000" b="1" kern="1200" dirty="0" smtClean="0">
                          <a:solidFill>
                            <a:schemeClr val="dk1"/>
                          </a:solidFill>
                          <a:latin typeface="Times New Roman"/>
                          <a:ea typeface="Times New Roman"/>
                          <a:cs typeface="B Nazanin"/>
                        </a:rPr>
                        <a:t>12.8</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95.4</a:t>
                      </a:r>
                      <a:endParaRPr kumimoji="0" lang="fa-IR" sz="2000" b="1" kern="1200" dirty="0">
                        <a:solidFill>
                          <a:schemeClr val="dk1"/>
                        </a:solidFill>
                        <a:latin typeface="Times New Roman"/>
                        <a:ea typeface="Times New Roman"/>
                        <a:cs typeface="B Nazanin"/>
                      </a:endParaRPr>
                    </a:p>
                  </a:txBody>
                  <a:tcPr marL="68580" marR="68580" marT="0" marB="0"/>
                </a:tc>
                <a:tc>
                  <a:txBody>
                    <a:bodyPr/>
                    <a:lstStyle/>
                    <a:p>
                      <a:pPr marL="0" algn="ctr" rtl="0" eaLnBrk="1" latinLnBrk="0" hangingPunct="1">
                        <a:spcAft>
                          <a:spcPts val="0"/>
                        </a:spcAft>
                      </a:pPr>
                      <a:r>
                        <a:rPr kumimoji="0" lang="fa-IR" sz="2000" b="1" kern="1200" dirty="0" smtClean="0">
                          <a:solidFill>
                            <a:schemeClr val="dk1"/>
                          </a:solidFill>
                          <a:latin typeface="Times New Roman"/>
                          <a:ea typeface="Times New Roman"/>
                          <a:cs typeface="B Nazanin"/>
                        </a:rPr>
                        <a:t>4.6</a:t>
                      </a:r>
                      <a:endParaRPr kumimoji="0" lang="en-US" sz="2000" b="1" kern="1200" dirty="0">
                        <a:solidFill>
                          <a:schemeClr val="dk1"/>
                        </a:solidFill>
                        <a:latin typeface="Times New Roman"/>
                        <a:ea typeface="Times New Roman"/>
                        <a:cs typeface="B Nazanin"/>
                      </a:endParaRPr>
                    </a:p>
                  </a:txBody>
                  <a:tcPr marL="68580" marR="68580" marT="0" marB="0"/>
                </a:tc>
              </a:tr>
            </a:tbl>
          </a:graphicData>
        </a:graphic>
      </p:graphicFrame>
      <p:sp>
        <p:nvSpPr>
          <p:cNvPr id="4" name="Title 3"/>
          <p:cNvSpPr>
            <a:spLocks noGrp="1"/>
          </p:cNvSpPr>
          <p:nvPr>
            <p:ph type="title"/>
          </p:nvPr>
        </p:nvSpPr>
        <p:spPr>
          <a:xfrm>
            <a:off x="457200" y="142852"/>
            <a:ext cx="8229600" cy="642942"/>
          </a:xfrm>
        </p:spPr>
        <p:txBody>
          <a:bodyPr>
            <a:normAutofit/>
          </a:bodyPr>
          <a:lstStyle/>
          <a:p>
            <a:r>
              <a:rPr lang="fa-IR" sz="3600" dirty="0" smtClean="0">
                <a:cs typeface="B Titr" pitchFamily="2" charset="-78"/>
              </a:rPr>
              <a:t>اطلاعات کلی</a:t>
            </a:r>
            <a:endParaRPr lang="fa-IR" sz="3600" dirty="0">
              <a:solidFill>
                <a:srgbClr val="C00000"/>
              </a:solidFill>
              <a:effectLst/>
              <a:latin typeface="+mn-lt"/>
              <a:ea typeface="+mn-ea"/>
              <a:cs typeface="B Titr" pitchFamily="2" charset="-78"/>
            </a:endParaRPr>
          </a:p>
        </p:txBody>
      </p:sp>
      <p:sp>
        <p:nvSpPr>
          <p:cNvPr id="6" name="Footer Placeholder 5"/>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5000636"/>
            <a:ext cx="8501154" cy="1590506"/>
          </a:xfrm>
        </p:spPr>
        <p:txBody>
          <a:bodyPr>
            <a:norm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برقراری تماس پوستی</a:t>
            </a:r>
            <a:r>
              <a:rPr lang="fa-IR" sz="2800" b="1" dirty="0" smtClean="0">
                <a:solidFill>
                  <a:srgbClr val="C00000"/>
                </a:solidFill>
                <a:effectLst>
                  <a:outerShdw blurRad="31750" dist="25400" dir="5400000" algn="tl" rotWithShape="0">
                    <a:srgbClr val="000000">
                      <a:alpha val="25000"/>
                    </a:srgbClr>
                  </a:outerShdw>
                </a:effectLst>
                <a:cs typeface="B Titr" pitchFamily="2" charset="-78"/>
              </a:rPr>
              <a:t> : </a:t>
            </a:r>
            <a:r>
              <a:rPr lang="fa-IR" sz="2800" dirty="0" smtClean="0">
                <a:cs typeface="B Nazanin" pitchFamily="2" charset="-78"/>
              </a:rPr>
              <a:t>در87 در صد موارد تماس پوست با پوست برقرار شده ولی در همه این موارد تغذیه با شیر مادر هم زمان با تماس اولیه صورت نگرفته است </a:t>
            </a:r>
            <a:r>
              <a:rPr lang="fa-IR" sz="3000" dirty="0" smtClean="0">
                <a:cs typeface="B Nazanin" pitchFamily="2" charset="-78"/>
              </a:rPr>
              <a:t>.                                                    </a:t>
            </a:r>
          </a:p>
          <a:p>
            <a:endParaRPr lang="fa-IR" dirty="0" smtClean="0">
              <a:cs typeface="B Nazanin" pitchFamily="2" charset="-78"/>
            </a:endParaRPr>
          </a:p>
          <a:p>
            <a:pPr lvl="0"/>
            <a:endParaRPr lang="en-US" b="1" dirty="0" smtClean="0">
              <a:cs typeface="B Nazanin" pitchFamily="2" charset="-78"/>
            </a:endParaRPr>
          </a:p>
          <a:p>
            <a:endParaRPr lang="en-US"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00034" y="274638"/>
            <a:ext cx="8186766" cy="725470"/>
          </a:xfrm>
        </p:spPr>
        <p:txBody>
          <a:bodyPr>
            <a:normAutofit/>
          </a:bodyPr>
          <a:lstStyle/>
          <a:p>
            <a:r>
              <a:rPr lang="fa-IR" sz="3600" dirty="0" smtClean="0">
                <a:cs typeface="B Titr" pitchFamily="2" charset="-78"/>
              </a:rPr>
              <a:t>اطلاعات کلی</a:t>
            </a:r>
            <a:endParaRPr lang="en-US" sz="3600" dirty="0">
              <a:cs typeface="B Titr" pitchFamily="2" charset="-78"/>
            </a:endParaRPr>
          </a:p>
        </p:txBody>
      </p:sp>
      <p:sp>
        <p:nvSpPr>
          <p:cNvPr id="5" name="Rectangle 4"/>
          <p:cNvSpPr/>
          <p:nvPr/>
        </p:nvSpPr>
        <p:spPr>
          <a:xfrm>
            <a:off x="285720" y="1000108"/>
            <a:ext cx="8358246" cy="523220"/>
          </a:xfrm>
          <a:prstGeom prst="rect">
            <a:avLst/>
          </a:prstGeom>
        </p:spPr>
        <p:txBody>
          <a:bodyPr wrap="square">
            <a:spAutoFit/>
          </a:bodyPr>
          <a:lstStyle/>
          <a:p>
            <a:pPr lvl="0"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cs typeface="B Titr" pitchFamily="2" charset="-78"/>
              </a:rPr>
              <a:t> تاریخ شروع اجرای طرح: </a:t>
            </a:r>
            <a:r>
              <a:rPr lang="fa-IR" sz="2800" dirty="0" smtClean="0">
                <a:cs typeface="B Nazanin" pitchFamily="2" charset="-78"/>
              </a:rPr>
              <a:t>اول خرداد لغایت 15 تیر 92</a:t>
            </a:r>
          </a:p>
        </p:txBody>
      </p:sp>
      <p:sp>
        <p:nvSpPr>
          <p:cNvPr id="6" name="Rectangle 5"/>
          <p:cNvSpPr/>
          <p:nvPr/>
        </p:nvSpPr>
        <p:spPr>
          <a:xfrm>
            <a:off x="500034" y="1714488"/>
            <a:ext cx="8143932" cy="1415772"/>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تعداد کل مادران مورد مداخله : </a:t>
            </a:r>
            <a:r>
              <a:rPr lang="fa-IR" sz="2800" dirty="0" smtClean="0">
                <a:cs typeface="B Nazanin" pitchFamily="2" charset="-78"/>
              </a:rPr>
              <a:t>1603  نفر </a:t>
            </a:r>
          </a:p>
          <a:p>
            <a:pPr algn="justLow">
              <a:buClr>
                <a:srgbClr val="FF0000"/>
              </a:buClr>
            </a:pPr>
            <a:r>
              <a:rPr lang="fa-IR" sz="2800" dirty="0" smtClean="0">
                <a:cs typeface="B Nazanin" pitchFamily="2" charset="-78"/>
              </a:rPr>
              <a:t>  تعداد722 مادر دربيمارستان هدایت، 412 مادر درمهدیه، 398 مادر در            چمران و 71 مادر در مهراد زایمان کرده اند.</a:t>
            </a:r>
          </a:p>
        </p:txBody>
      </p:sp>
      <p:sp>
        <p:nvSpPr>
          <p:cNvPr id="7" name="Rectangle 6"/>
          <p:cNvSpPr/>
          <p:nvPr/>
        </p:nvSpPr>
        <p:spPr>
          <a:xfrm>
            <a:off x="357158" y="3071810"/>
            <a:ext cx="8286808" cy="984885"/>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نوع زایمان: </a:t>
            </a:r>
            <a:r>
              <a:rPr lang="fa-IR" sz="2800" dirty="0" smtClean="0">
                <a:cs typeface="B Nazanin" pitchFamily="2" charset="-78"/>
              </a:rPr>
              <a:t>بطور متوسط 30 % به روش طبیعی و 70 %به روش سزارین</a:t>
            </a:r>
          </a:p>
        </p:txBody>
      </p:sp>
      <p:sp>
        <p:nvSpPr>
          <p:cNvPr id="8" name="Rectangle 7"/>
          <p:cNvSpPr/>
          <p:nvPr/>
        </p:nvSpPr>
        <p:spPr>
          <a:xfrm>
            <a:off x="285720" y="4000504"/>
            <a:ext cx="8286808" cy="1015663"/>
          </a:xfrm>
          <a:prstGeom prst="rect">
            <a:avLst/>
          </a:prstGeom>
        </p:spPr>
        <p:txBody>
          <a:bodyPr wrap="square">
            <a:spAutoFit/>
          </a:bodyPr>
          <a:lstStyle/>
          <a:p>
            <a:pPr algn="justLow">
              <a:buClr>
                <a:srgbClr val="FF0000"/>
              </a:buClr>
              <a:buFont typeface="Wingdings" pitchFamily="2" charset="2"/>
              <a:buChar char="§"/>
            </a:pPr>
            <a:r>
              <a:rPr lang="fa-IR" sz="2800" b="1" dirty="0" smtClean="0">
                <a:solidFill>
                  <a:srgbClr val="C00000"/>
                </a:solidFill>
                <a:effectLst>
                  <a:outerShdw blurRad="31750" dist="25400" dir="5400000" algn="tl" rotWithShape="0">
                    <a:srgbClr val="000000">
                      <a:alpha val="25000"/>
                    </a:srgbClr>
                  </a:outerShdw>
                </a:effectLst>
                <a:latin typeface="+mj-lt"/>
                <a:ea typeface="+mj-ea"/>
                <a:cs typeface="B Titr" pitchFamily="2" charset="-78"/>
              </a:rPr>
              <a:t> نوع بی هوشی یا بی حسی : </a:t>
            </a:r>
            <a:r>
              <a:rPr lang="fa-IR" sz="2800" dirty="0" smtClean="0">
                <a:cs typeface="B Nazanin" pitchFamily="2" charset="-78"/>
              </a:rPr>
              <a:t>در زایمانهای سزارین در اغلب موارد از بی حسی موضعی استفاده شده است</a:t>
            </a:r>
            <a:r>
              <a:rPr lang="fa-IR" sz="3000" dirty="0" smtClean="0">
                <a:cs typeface="B Nazanin" pitchFamily="2" charset="-78"/>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circle(in)">
                                      <p:cBhvr>
                                        <p:cTn id="2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eaLnBrk="1" hangingPunct="1">
              <a:defRPr/>
            </a:pPr>
            <a:endParaRPr lang="en-US" smtClean="0"/>
          </a:p>
        </p:txBody>
      </p:sp>
      <p:pic>
        <p:nvPicPr>
          <p:cNvPr id="31747" name="Picture 3" descr="geddes220"/>
          <p:cNvPicPr>
            <a:picLocks noGrp="1" noChangeAspect="1" noChangeArrowheads="1"/>
          </p:cNvPicPr>
          <p:nvPr>
            <p:ph type="body" idx="1"/>
          </p:nvPr>
        </p:nvPicPr>
        <p:blipFill>
          <a:blip r:embed="rId2" cstate="print"/>
          <a:srcRect/>
          <a:stretch>
            <a:fillRect/>
          </a:stretch>
        </p:blipFill>
        <p:spPr>
          <a:xfrm>
            <a:off x="0" y="0"/>
            <a:ext cx="9144000" cy="6858000"/>
          </a:xfrm>
          <a:noFill/>
        </p:spPr>
      </p:pic>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500174"/>
            <a:ext cx="8429684" cy="4525963"/>
          </a:xfrm>
        </p:spPr>
        <p:txBody>
          <a:bodyPr>
            <a:noAutofit/>
          </a:bodyPr>
          <a:lstStyle/>
          <a:p>
            <a:pPr lvl="0" algn="justLow">
              <a:buClr>
                <a:srgbClr val="FF0000"/>
              </a:buClr>
            </a:pPr>
            <a:r>
              <a:rPr lang="fa-IR" sz="3000" b="1" dirty="0" smtClean="0">
                <a:cs typeface="B Nazanin" pitchFamily="2" charset="-78"/>
              </a:rPr>
              <a:t>ارزیابی اولیه کارکنان در گیر در طرح</a:t>
            </a:r>
            <a:endParaRPr lang="en-US" sz="3000" b="1" dirty="0" smtClean="0">
              <a:cs typeface="B Nazanin" pitchFamily="2" charset="-78"/>
            </a:endParaRPr>
          </a:p>
          <a:p>
            <a:pPr lvl="0" algn="justLow">
              <a:buClr>
                <a:srgbClr val="FF0000"/>
              </a:buClr>
            </a:pPr>
            <a:r>
              <a:rPr lang="fa-IR" sz="3000" b="1" dirty="0" smtClean="0">
                <a:cs typeface="B Nazanin" pitchFamily="2" charset="-78"/>
              </a:rPr>
              <a:t>تامین و انتخاب نیروی انسانی ،تقسیم وظایف ،تشویق و استفاده از توانمندی هاو مهارت های کارکنان</a:t>
            </a:r>
            <a:endParaRPr lang="en-US" sz="3000" b="1" dirty="0" smtClean="0">
              <a:cs typeface="B Nazanin" pitchFamily="2" charset="-78"/>
            </a:endParaRPr>
          </a:p>
          <a:p>
            <a:pPr lvl="0" algn="justLow">
              <a:buClr>
                <a:srgbClr val="FF0000"/>
              </a:buClr>
            </a:pPr>
            <a:r>
              <a:rPr lang="fa-IR" sz="3000" b="1" dirty="0" smtClean="0">
                <a:cs typeface="B Nazanin" pitchFamily="2" charset="-78"/>
              </a:rPr>
              <a:t>آموزش و ارزیابی  اثربخشی  آموزش کارکنان</a:t>
            </a:r>
            <a:endParaRPr lang="en-US" sz="3000" b="1" dirty="0" smtClean="0">
              <a:cs typeface="B Nazanin" pitchFamily="2" charset="-78"/>
            </a:endParaRPr>
          </a:p>
          <a:p>
            <a:pPr lvl="0" algn="justLow">
              <a:buClr>
                <a:srgbClr val="FF0000"/>
              </a:buClr>
            </a:pPr>
            <a:r>
              <a:rPr lang="fa-IR" sz="3000" b="1" dirty="0" smtClean="0">
                <a:cs typeface="B Nazanin" pitchFamily="2" charset="-78"/>
              </a:rPr>
              <a:t>تعیین فرد مسئول آموزش شیر مادر</a:t>
            </a:r>
            <a:endParaRPr lang="en-US" sz="3000" b="1" dirty="0" smtClean="0">
              <a:cs typeface="B Nazanin" pitchFamily="2" charset="-78"/>
            </a:endParaRPr>
          </a:p>
          <a:p>
            <a:pPr algn="justLow">
              <a:buClr>
                <a:srgbClr val="FF0000"/>
              </a:buClr>
            </a:pPr>
            <a:r>
              <a:rPr lang="fa-IR" sz="3000" b="1" dirty="0" smtClean="0">
                <a:cs typeface="B Nazanin" pitchFamily="2" charset="-78"/>
              </a:rPr>
              <a:t>انتخاب یک نفر بعنوان مسئول تماس اولیه در اتاق عمل</a:t>
            </a:r>
            <a:endParaRPr lang="en-US" sz="3000" b="1" dirty="0" smtClean="0">
              <a:cs typeface="B Nazanin" pitchFamily="2" charset="-78"/>
            </a:endParaRPr>
          </a:p>
          <a:p>
            <a:pPr lvl="0" algn="justLow">
              <a:buClr>
                <a:srgbClr val="FF0000"/>
              </a:buClr>
            </a:pPr>
            <a:r>
              <a:rPr lang="fa-IR" sz="3000" b="1" dirty="0" smtClean="0">
                <a:cs typeface="B Nazanin" pitchFamily="2" charset="-78"/>
              </a:rPr>
              <a:t>تاکید بر انجام برقراری تماس اولیه در بلوک زایمان و اتاق عمل توسط کلیه پرسنل</a:t>
            </a:r>
            <a:endParaRPr lang="en-US" sz="3000" b="1" dirty="0" smtClean="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28736"/>
          </a:xfrm>
        </p:spPr>
        <p:txBody>
          <a:bodyPr>
            <a:normAutofit/>
          </a:bodyPr>
          <a:lstStyle/>
          <a:p>
            <a:r>
              <a:rPr lang="fa-IR" sz="3600" dirty="0" smtClean="0">
                <a:cs typeface="B Titr" pitchFamily="2" charset="-78"/>
              </a:rPr>
              <a:t>مداخلات</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500174"/>
            <a:ext cx="8429684" cy="4876630"/>
          </a:xfrm>
        </p:spPr>
        <p:txBody>
          <a:bodyPr>
            <a:normAutofit/>
          </a:bodyPr>
          <a:lstStyle/>
          <a:p>
            <a:pPr lvl="0" algn="justLow">
              <a:buClr>
                <a:srgbClr val="FF0000"/>
              </a:buClr>
            </a:pPr>
            <a:r>
              <a:rPr lang="fa-IR" sz="3000" b="1" dirty="0" smtClean="0">
                <a:cs typeface="B Nazanin" pitchFamily="2" charset="-78"/>
              </a:rPr>
              <a:t>تغییر نگرش کارکنان نسبت به اهمیت برقراری تماس اولیه و الزامی بودن آن در جلسات وکمیته های مرتبط بیمارستان</a:t>
            </a:r>
            <a:endParaRPr lang="en-US" sz="3000" b="1" dirty="0" smtClean="0">
              <a:cs typeface="B Nazanin" pitchFamily="2" charset="-78"/>
            </a:endParaRPr>
          </a:p>
          <a:p>
            <a:pPr algn="justLow">
              <a:buClr>
                <a:srgbClr val="FF0000"/>
              </a:buClr>
            </a:pPr>
            <a:r>
              <a:rPr lang="fa-IR" sz="3000" b="1" dirty="0" smtClean="0">
                <a:cs typeface="B Nazanin" pitchFamily="2" charset="-78"/>
              </a:rPr>
              <a:t>تهیه و تکثیر رسانه های آموزشی به منظور یکسان سازی آموزشها توسط پرسنل</a:t>
            </a:r>
            <a:endParaRPr lang="en-US" sz="3000" b="1" dirty="0" smtClean="0">
              <a:cs typeface="B Nazanin" pitchFamily="2" charset="-78"/>
            </a:endParaRPr>
          </a:p>
          <a:p>
            <a:pPr algn="justLow">
              <a:buClr>
                <a:srgbClr val="FF0000"/>
              </a:buClr>
            </a:pPr>
            <a:r>
              <a:rPr lang="fa-IR" sz="3000" b="1" dirty="0" smtClean="0">
                <a:cs typeface="B Nazanin" pitchFamily="2" charset="-78"/>
              </a:rPr>
              <a:t> به حداقل رساندن فاصله زمانی بین انتقال مادر و نوزاد از لیبر به بخش بعد از زایمان</a:t>
            </a:r>
            <a:endParaRPr lang="en-US" sz="3000" b="1" dirty="0" smtClean="0">
              <a:cs typeface="B Nazanin" pitchFamily="2" charset="-78"/>
            </a:endParaRPr>
          </a:p>
          <a:p>
            <a:pPr algn="justLow">
              <a:buClr>
                <a:srgbClr val="FF0000"/>
              </a:buClr>
            </a:pPr>
            <a:r>
              <a:rPr lang="fa-IR" sz="3000" b="1" dirty="0" smtClean="0">
                <a:cs typeface="B Nazanin" pitchFamily="2" charset="-78"/>
              </a:rPr>
              <a:t>طراحی و تهیه جلیقه های مخصوص برقراری تماس پوست با پوست مادر و نوزاد در زایمانهای طبیعی</a:t>
            </a:r>
          </a:p>
          <a:p>
            <a:pPr algn="justLow">
              <a:buClr>
                <a:srgbClr val="FF0000"/>
              </a:buClr>
            </a:pPr>
            <a:r>
              <a:rPr lang="fa-IR" sz="3000" b="1" dirty="0" smtClean="0">
                <a:cs typeface="B Nazanin" pitchFamily="2" charset="-78"/>
              </a:rPr>
              <a:t>مصوبات هیئت مدیره درخصوص بازسازی واحد ریکاوری وجدا سازی ریکاوری مادران ازسایر بیماران</a:t>
            </a:r>
          </a:p>
          <a:p>
            <a:endParaRPr lang="fa-IR" sz="3200" dirty="0" smtClean="0">
              <a:cs typeface="B Nazanin" pitchFamily="2" charset="-78"/>
            </a:endParaRPr>
          </a:p>
          <a:p>
            <a:endParaRPr lang="en-US" sz="3200"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28736"/>
          </a:xfrm>
        </p:spPr>
        <p:txBody>
          <a:bodyPr>
            <a:normAutofit/>
          </a:bodyPr>
          <a:lstStyle/>
          <a:p>
            <a:r>
              <a:rPr lang="fa-IR" sz="3600" dirty="0" smtClean="0">
                <a:cs typeface="B Titr" pitchFamily="2" charset="-78"/>
              </a:rPr>
              <a:t>مداخلات</a:t>
            </a:r>
            <a:endParaRPr lang="en-US" sz="3600" dirty="0"/>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Low">
              <a:buClr>
                <a:srgbClr val="FF0000"/>
              </a:buClr>
            </a:pPr>
            <a:r>
              <a:rPr lang="fa-IR" sz="3200" b="1" dirty="0" smtClean="0">
                <a:cs typeface="B Nazanin" pitchFamily="2" charset="-78"/>
              </a:rPr>
              <a:t>درصورت مساعد بودن شرایط در ریکاوری ، آغاز اولين تغذيه نوزاد</a:t>
            </a:r>
            <a:endParaRPr lang="en-US" sz="3200" b="1" dirty="0" smtClean="0">
              <a:cs typeface="B Nazanin" pitchFamily="2" charset="-78"/>
            </a:endParaRPr>
          </a:p>
          <a:p>
            <a:pPr lvl="0" algn="justLow">
              <a:buClr>
                <a:srgbClr val="FF0000"/>
              </a:buClr>
            </a:pPr>
            <a:r>
              <a:rPr lang="fa-IR" sz="3200" b="1" dirty="0" smtClean="0">
                <a:cs typeface="B Nazanin" pitchFamily="2" charset="-78"/>
              </a:rPr>
              <a:t>آموزش زنان باردار در تمامی مراحل مراجعه سرپایی ، بستری و ترخیص</a:t>
            </a:r>
            <a:endParaRPr lang="en-US" sz="3200" b="1" dirty="0" smtClean="0">
              <a:cs typeface="B Nazanin" pitchFamily="2" charset="-78"/>
            </a:endParaRPr>
          </a:p>
          <a:p>
            <a:pPr algn="justLow">
              <a:buClr>
                <a:srgbClr val="FF0000"/>
              </a:buClr>
            </a:pPr>
            <a:r>
              <a:rPr lang="fa-IR" sz="3200" b="1" dirty="0" smtClean="0">
                <a:cs typeface="B Nazanin" pitchFamily="2" charset="-78"/>
              </a:rPr>
              <a:t>آموزش شیردهی به مادران بخش زایمان و پس از زایمان توسط مامای مسئول مادر و ثبت در گزارش پرستاری</a:t>
            </a:r>
          </a:p>
          <a:p>
            <a:pPr algn="justLow">
              <a:buClr>
                <a:srgbClr val="FF0000"/>
              </a:buClr>
            </a:pPr>
            <a:r>
              <a:rPr lang="fa-IR" sz="3200" b="1" dirty="0" smtClean="0">
                <a:cs typeface="B Nazanin" pitchFamily="2" charset="-78"/>
              </a:rPr>
              <a:t>اطلاع رسانی به کلیه مادران در مورد امکان ارتباط تلفنی و حضوری در صورت وجود مشکلات شیردهی</a:t>
            </a:r>
          </a:p>
          <a:p>
            <a:pPr algn="justLow">
              <a:buClr>
                <a:srgbClr val="FF0000"/>
              </a:buClr>
            </a:pPr>
            <a:r>
              <a:rPr lang="fa-IR" sz="3200" b="1" dirty="0" smtClean="0">
                <a:cs typeface="B Nazanin" pitchFamily="2" charset="-78"/>
              </a:rPr>
              <a:t>ارزیابی سطح آگاهی مادران آموزش دیده توسط واحد آموزش و انجام مداخلات لازم</a:t>
            </a: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0" y="0"/>
            <a:ext cx="9144000" cy="1417638"/>
          </a:xfrm>
        </p:spPr>
        <p:txBody>
          <a:bodyPr>
            <a:normAutofit/>
          </a:bodyPr>
          <a:lstStyle/>
          <a:p>
            <a:r>
              <a:rPr lang="fa-IR" sz="3600" dirty="0" smtClean="0">
                <a:cs typeface="B Titr" pitchFamily="2" charset="-78"/>
              </a:rPr>
              <a:t>مداخلات</a:t>
            </a:r>
            <a:endParaRPr lang="en-US" sz="3600"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1785926"/>
            <a:ext cx="8501122" cy="4525963"/>
          </a:xfrm>
        </p:spPr>
        <p:txBody>
          <a:bodyPr>
            <a:normAutofit fontScale="85000" lnSpcReduction="20000"/>
          </a:bodyPr>
          <a:lstStyle/>
          <a:p>
            <a:pPr lvl="0" algn="justLow">
              <a:buClr>
                <a:srgbClr val="FF0000"/>
              </a:buClr>
            </a:pPr>
            <a:r>
              <a:rPr lang="fa-IR" sz="3500" b="1" dirty="0" smtClean="0">
                <a:cs typeface="B Nazanin" pitchFamily="2" charset="-78"/>
              </a:rPr>
              <a:t>بالا بودن آمار زایمانها در بعضی از این بیمارستانهای منتخب</a:t>
            </a:r>
            <a:endParaRPr lang="en-US" sz="3500" b="1" dirty="0" smtClean="0">
              <a:cs typeface="B Nazanin" pitchFamily="2" charset="-78"/>
            </a:endParaRPr>
          </a:p>
          <a:p>
            <a:pPr lvl="0" algn="justLow">
              <a:buClr>
                <a:srgbClr val="FF0000"/>
              </a:buClr>
              <a:buNone/>
            </a:pPr>
            <a:endParaRPr lang="en-US" sz="3500" b="1" dirty="0" smtClean="0">
              <a:cs typeface="B Nazanin" pitchFamily="2" charset="-78"/>
            </a:endParaRPr>
          </a:p>
          <a:p>
            <a:pPr lvl="0" algn="justLow">
              <a:buClr>
                <a:srgbClr val="FF0000"/>
              </a:buClr>
            </a:pPr>
            <a:r>
              <a:rPr lang="fa-IR" sz="3500" b="1" dirty="0" smtClean="0">
                <a:cs typeface="B Nazanin" pitchFamily="2" charset="-78"/>
              </a:rPr>
              <a:t>مقیم بودن متخصصین زنان- بیهوشی - اطفال و داخلی</a:t>
            </a:r>
          </a:p>
          <a:p>
            <a:pPr lvl="0" algn="justLow">
              <a:buClr>
                <a:srgbClr val="FF0000"/>
              </a:buClr>
              <a:buNone/>
            </a:pPr>
            <a:endParaRPr lang="fa-IR" sz="3500" b="1" dirty="0" smtClean="0">
              <a:cs typeface="B Nazanin" pitchFamily="2" charset="-78"/>
            </a:endParaRPr>
          </a:p>
          <a:p>
            <a:pPr lvl="0" algn="justLow">
              <a:buClr>
                <a:srgbClr val="FF0000"/>
              </a:buClr>
            </a:pPr>
            <a:r>
              <a:rPr lang="fa-IR" sz="3500" b="1" dirty="0" smtClean="0">
                <a:cs typeface="B Nazanin" pitchFamily="2" charset="-78"/>
              </a:rPr>
              <a:t>پشتیبانی ریاست بیمارستان و مسئولین دست اندر کار برنامه</a:t>
            </a:r>
          </a:p>
          <a:p>
            <a:pPr lvl="0" algn="justLow">
              <a:buClr>
                <a:srgbClr val="FF0000"/>
              </a:buClr>
              <a:buNone/>
            </a:pPr>
            <a:endParaRPr lang="fa-IR" sz="3500" b="1" dirty="0" smtClean="0">
              <a:cs typeface="B Nazanin" pitchFamily="2" charset="-78"/>
            </a:endParaRPr>
          </a:p>
          <a:p>
            <a:pPr lvl="0" algn="justLow">
              <a:buClr>
                <a:srgbClr val="FF0000"/>
              </a:buClr>
            </a:pPr>
            <a:r>
              <a:rPr lang="fa-IR" sz="3500" b="1" dirty="0" smtClean="0">
                <a:cs typeface="B Nazanin" pitchFamily="2" charset="-78"/>
              </a:rPr>
              <a:t>علاقمندي ماماهای بخش زایمان به همکاری در اجراي اين طرح</a:t>
            </a:r>
          </a:p>
          <a:p>
            <a:pPr lvl="0" algn="justLow">
              <a:buNone/>
            </a:pPr>
            <a:endParaRPr lang="fa-IR" sz="3200" b="1" dirty="0" smtClean="0">
              <a:cs typeface="B Nazanin" pitchFamily="2" charset="-78"/>
            </a:endParaRPr>
          </a:p>
          <a:p>
            <a:pPr lvl="0" algn="justLow">
              <a:buNone/>
            </a:pPr>
            <a:r>
              <a:rPr lang="fa-IR" sz="3200" b="1" dirty="0" smtClean="0">
                <a:cs typeface="B Nazanin" pitchFamily="2" charset="-78"/>
              </a:rPr>
              <a:t> </a:t>
            </a:r>
            <a:endParaRPr lang="en-US" sz="3200" b="1"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00034" y="214290"/>
            <a:ext cx="8229600" cy="1143000"/>
          </a:xfrm>
        </p:spPr>
        <p:txBody>
          <a:bodyPr>
            <a:normAutofit/>
          </a:bodyPr>
          <a:lstStyle/>
          <a:p>
            <a:pPr lvl="0"/>
            <a:r>
              <a:rPr lang="fa-IR" sz="3600" dirty="0" smtClean="0">
                <a:cs typeface="B Titr" pitchFamily="2" charset="-78"/>
              </a:rPr>
              <a:t>فرصتها</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1428736"/>
            <a:ext cx="8515352" cy="4525963"/>
          </a:xfrm>
        </p:spPr>
        <p:txBody>
          <a:bodyPr>
            <a:normAutofit/>
          </a:bodyPr>
          <a:lstStyle/>
          <a:p>
            <a:pPr algn="justLow">
              <a:buClr>
                <a:srgbClr val="FF0000"/>
              </a:buClr>
            </a:pPr>
            <a:r>
              <a:rPr lang="fa-IR" sz="3000" b="1" dirty="0" smtClean="0">
                <a:cs typeface="B Nazanin" pitchFamily="2" charset="-78"/>
              </a:rPr>
              <a:t>بر اساس تحقیقات جهانی کاهش مورتالیتی و موربیدیتی کودکان به دلیل افزایش تداوم تغذیه با شیر مادر و کاهش موارد هیپو گلیسمی و هیپو ترمی در نوزاد در ساعات اولیه تولد</a:t>
            </a:r>
          </a:p>
          <a:p>
            <a:pPr algn="justLow">
              <a:buClr>
                <a:srgbClr val="FF0000"/>
              </a:buClr>
              <a:buNone/>
            </a:pPr>
            <a:endParaRPr lang="fa-IR" sz="3000" b="1" dirty="0" smtClean="0">
              <a:cs typeface="B Nazanin" pitchFamily="2" charset="-78"/>
            </a:endParaRPr>
          </a:p>
          <a:p>
            <a:pPr algn="justLow">
              <a:buClr>
                <a:srgbClr val="FF0000"/>
              </a:buClr>
            </a:pPr>
            <a:r>
              <a:rPr lang="fa-IR" sz="3000" b="1" dirty="0" smtClean="0">
                <a:cs typeface="B Nazanin" pitchFamily="2" charset="-78"/>
              </a:rPr>
              <a:t>افزایش رضایت مادران و تشویق بقیه مادران باردار به مراجعه به این بیمارستانهای مجری طرح</a:t>
            </a:r>
          </a:p>
          <a:p>
            <a:pPr algn="justLow">
              <a:buClr>
                <a:srgbClr val="FF0000"/>
              </a:buClr>
              <a:buNone/>
            </a:pPr>
            <a:endParaRPr lang="fa-IR" sz="3000" b="1" dirty="0" smtClean="0">
              <a:cs typeface="B Nazanin" pitchFamily="2" charset="-78"/>
            </a:endParaRPr>
          </a:p>
          <a:p>
            <a:pPr algn="justLow">
              <a:buClr>
                <a:srgbClr val="FF0000"/>
              </a:buClr>
            </a:pPr>
            <a:r>
              <a:rPr lang="fa-IR" sz="3000" b="1" dirty="0" smtClean="0">
                <a:cs typeface="B Nazanin" pitchFamily="2" charset="-78"/>
              </a:rPr>
              <a:t>کاهش گریه نوزاد</a:t>
            </a:r>
          </a:p>
          <a:p>
            <a:endParaRPr lang="fa-IR" sz="3200" dirty="0" smtClean="0">
              <a:cs typeface="B Nazanin" pitchFamily="2" charset="-78"/>
            </a:endParaRPr>
          </a:p>
          <a:p>
            <a:endParaRPr lang="en-US" sz="3200" dirty="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571472" y="142852"/>
            <a:ext cx="8229600" cy="1143000"/>
          </a:xfrm>
        </p:spPr>
        <p:txBody>
          <a:bodyPr>
            <a:normAutofit/>
          </a:bodyPr>
          <a:lstStyle/>
          <a:p>
            <a:r>
              <a:rPr lang="fa-IR" sz="3600" b="0" dirty="0" smtClean="0">
                <a:cs typeface="B Titr" pitchFamily="2" charset="-78"/>
              </a:rPr>
              <a:t>نکات مثبت</a:t>
            </a:r>
            <a:endParaRPr lang="en-US" sz="3600" dirty="0"/>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643050"/>
            <a:ext cx="8329642" cy="4525963"/>
          </a:xfrm>
        </p:spPr>
        <p:txBody>
          <a:bodyPr>
            <a:normAutofit/>
          </a:bodyPr>
          <a:lstStyle/>
          <a:p>
            <a:pPr lvl="0" algn="justLow">
              <a:buClr>
                <a:srgbClr val="FF0000"/>
              </a:buClr>
            </a:pPr>
            <a:r>
              <a:rPr lang="fa-IR" sz="3000" b="1" dirty="0" smtClean="0">
                <a:cs typeface="B Nazanin" pitchFamily="2" charset="-78"/>
              </a:rPr>
              <a:t>نیاز به ارتقاء سطح آگاهی کادرپرستاری و مامایی </a:t>
            </a:r>
            <a:endParaRPr lang="en-US" sz="3000" b="1" dirty="0" smtClean="0">
              <a:cs typeface="B Nazanin" pitchFamily="2" charset="-78"/>
            </a:endParaRPr>
          </a:p>
          <a:p>
            <a:pPr lvl="0" algn="justLow">
              <a:buClr>
                <a:srgbClr val="FF0000"/>
              </a:buClr>
            </a:pPr>
            <a:r>
              <a:rPr lang="fa-IR" sz="3000" b="1" dirty="0" smtClean="0">
                <a:cs typeface="B Nazanin" pitchFamily="2" charset="-78"/>
              </a:rPr>
              <a:t>نیاز به ارتقاء سطح آگاهی مادران مراجعه کننده به مرکز </a:t>
            </a:r>
          </a:p>
          <a:p>
            <a:pPr algn="justLow">
              <a:buClr>
                <a:srgbClr val="FF0000"/>
              </a:buClr>
            </a:pPr>
            <a:r>
              <a:rPr lang="fa-IR" sz="3000" b="1" dirty="0" smtClean="0">
                <a:cs typeface="B Nazanin" pitchFamily="2" charset="-78"/>
              </a:rPr>
              <a:t>نیاز به ارتقاء  سطح نگرش در خصوص اهمیت برقراری تماس اولیه ازسوی کارکنان و جامعه</a:t>
            </a:r>
          </a:p>
          <a:p>
            <a:pPr lvl="0" algn="justLow">
              <a:buClr>
                <a:srgbClr val="FF0000"/>
              </a:buClr>
            </a:pPr>
            <a:r>
              <a:rPr lang="fa-IR" sz="3000" b="1" dirty="0" smtClean="0">
                <a:cs typeface="B Nazanin" pitchFamily="2" charset="-78"/>
              </a:rPr>
              <a:t>عدم حضور فرد مسئول و هماهنگ کننده بین بخش ها جهت آموزش شیر مادر </a:t>
            </a:r>
            <a:endParaRPr lang="en-US" sz="3000" b="1" dirty="0" smtClean="0">
              <a:cs typeface="B Nazanin" pitchFamily="2" charset="-78"/>
            </a:endParaRPr>
          </a:p>
          <a:p>
            <a:pPr algn="justLow">
              <a:buClr>
                <a:srgbClr val="FF0000"/>
              </a:buClr>
            </a:pPr>
            <a:r>
              <a:rPr lang="fa-IR" sz="3000" b="1" dirty="0" smtClean="0">
                <a:cs typeface="B Nazanin" pitchFamily="2" charset="-78"/>
              </a:rPr>
              <a:t>اشکال درجلب همکاری پرسنل و متخصصین گروه بیهوشی، زنان،اطفال و...</a:t>
            </a:r>
            <a:endParaRPr lang="en-US" sz="3000" b="1" dirty="0" smtClean="0">
              <a:cs typeface="B Nazanin" pitchFamily="2" charset="-78"/>
            </a:endParaRPr>
          </a:p>
          <a:p>
            <a:endParaRPr lang="en-US" sz="3200" b="1" dirty="0" smtClean="0">
              <a:cs typeface="B Nazanin" pitchFamily="2" charset="-78"/>
            </a:endParaRPr>
          </a:p>
          <a:p>
            <a:pPr lvl="0"/>
            <a:endParaRPr lang="en-US" sz="3200" b="1" dirty="0" smtClean="0">
              <a:cs typeface="B Nazanin" pitchFamily="2" charset="-78"/>
            </a:endParaRPr>
          </a:p>
          <a:p>
            <a:endParaRPr lang="en-US" sz="3200" dirty="0" smtClean="0">
              <a:cs typeface="B Nazanin"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مشکلات اجرایی</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00240"/>
            <a:ext cx="8401080" cy="4007051"/>
          </a:xfrm>
        </p:spPr>
        <p:txBody>
          <a:bodyPr>
            <a:normAutofit/>
          </a:bodyPr>
          <a:lstStyle/>
          <a:p>
            <a:pPr algn="justLow">
              <a:buClr>
                <a:srgbClr val="FF0000"/>
              </a:buClr>
            </a:pPr>
            <a:r>
              <a:rPr lang="fa-IR" sz="3000" b="1" dirty="0" smtClean="0">
                <a:cs typeface="B Nazanin" pitchFamily="2" charset="-78"/>
              </a:rPr>
              <a:t>فضای نامناسب ریکاوری ومحدودیت مانور اجرای اقدامات</a:t>
            </a:r>
          </a:p>
          <a:p>
            <a:pPr algn="justLow">
              <a:buClr>
                <a:srgbClr val="FF0000"/>
              </a:buClr>
              <a:buNone/>
            </a:pPr>
            <a:endParaRPr lang="fa-IR" sz="3000" b="1" dirty="0" smtClean="0">
              <a:cs typeface="B Nazanin" pitchFamily="2" charset="-78"/>
            </a:endParaRPr>
          </a:p>
          <a:p>
            <a:pPr lvl="0" algn="justLow">
              <a:buClr>
                <a:srgbClr val="FF0000"/>
              </a:buClr>
            </a:pPr>
            <a:r>
              <a:rPr lang="fa-IR" sz="3000" b="1" dirty="0" smtClean="0">
                <a:cs typeface="B Nazanin" pitchFamily="2" charset="-78"/>
              </a:rPr>
              <a:t>کمبود نیروی انسانی، خاص برقراری تماس پوست با پوست و شروع تغذیه با شیر مادر در ساعت اول تولد بخصوص در شیفتهای عصر و شب  و یا به منظور اختصاص یک ماما به هر مادر از آغاز لیبر تا پایان ساعت اول تولد</a:t>
            </a:r>
            <a:endParaRPr lang="en-US" sz="3000" b="1" dirty="0" smtClean="0">
              <a:cs typeface="B Nazanin"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مشکلات اجرایی</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76872"/>
            <a:ext cx="8229600" cy="3730419"/>
          </a:xfrm>
        </p:spPr>
        <p:txBody>
          <a:bodyPr/>
          <a:lstStyle/>
          <a:p>
            <a:pPr algn="ctr">
              <a:buNone/>
            </a:pPr>
            <a:r>
              <a:rPr lang="fa-IR" b="1" dirty="0" smtClean="0">
                <a:cs typeface="B Titr" pitchFamily="2" charset="-78"/>
              </a:rPr>
              <a:t>مصوبه کمیته کشوری تغذیه با شیرمادر</a:t>
            </a:r>
            <a:endParaRPr lang="en-US" dirty="0" smtClean="0">
              <a:cs typeface="B Titr" pitchFamily="2" charset="-78"/>
            </a:endParaRPr>
          </a:p>
          <a:p>
            <a:pPr algn="ctr">
              <a:buNone/>
            </a:pPr>
            <a:r>
              <a:rPr lang="fa-IR" dirty="0" smtClean="0">
                <a:cs typeface="B Titr" pitchFamily="2" charset="-78"/>
              </a:rPr>
              <a:t> </a:t>
            </a:r>
            <a:endParaRPr lang="en-US" dirty="0" smtClean="0">
              <a:cs typeface="B Titr" pitchFamily="2" charset="-78"/>
            </a:endParaRPr>
          </a:p>
          <a:p>
            <a:pPr algn="ctr">
              <a:buNone/>
            </a:pPr>
            <a:r>
              <a:rPr lang="fa-IR" b="1" dirty="0" smtClean="0">
                <a:cs typeface="B Titr" pitchFamily="2" charset="-78"/>
              </a:rPr>
              <a:t>وزارت بهداشت،درمان و آموزش پزشکی</a:t>
            </a:r>
            <a:endParaRPr lang="en-US" dirty="0" smtClean="0">
              <a:cs typeface="B Titr" pitchFamily="2" charset="-78"/>
            </a:endParaRPr>
          </a:p>
          <a:p>
            <a:pPr algn="ctr">
              <a:buNone/>
            </a:pPr>
            <a:r>
              <a:rPr lang="fa-IR" b="1" dirty="0" smtClean="0">
                <a:cs typeface="B Titr" pitchFamily="2" charset="-78"/>
              </a:rPr>
              <a:t>معاونت بهداشت </a:t>
            </a:r>
            <a:endParaRPr lang="en-US" dirty="0" smtClean="0">
              <a:cs typeface="B Titr" pitchFamily="2" charset="-78"/>
            </a:endParaRPr>
          </a:p>
          <a:p>
            <a:pPr algn="ctr">
              <a:buNone/>
            </a:pPr>
            <a:r>
              <a:rPr lang="fa-IR" b="1" dirty="0" smtClean="0">
                <a:cs typeface="B Titr" pitchFamily="2" charset="-78"/>
              </a:rPr>
              <a:t>د فتر سلامت جمعيت، خانواده و مدارس</a:t>
            </a:r>
            <a:endParaRPr lang="en-US" dirty="0" smtClean="0">
              <a:cs typeface="B Titr" pitchFamily="2" charset="-78"/>
            </a:endParaRPr>
          </a:p>
          <a:p>
            <a:pPr algn="ctr">
              <a:buNone/>
            </a:pPr>
            <a:r>
              <a:rPr lang="fa-IR" b="1" dirty="0" smtClean="0">
                <a:cs typeface="B Titr" pitchFamily="2" charset="-78"/>
              </a:rPr>
              <a:t>اداره سلامت كودكان و ترويج تغذيه با شير مادر</a:t>
            </a:r>
            <a:endParaRPr lang="en-US"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a:xfrm>
            <a:off x="457200" y="274638"/>
            <a:ext cx="8229600" cy="1642194"/>
          </a:xfrm>
        </p:spPr>
        <p:txBody>
          <a:bodyPr>
            <a:noAutofit/>
          </a:bodyPr>
          <a:lstStyle/>
          <a:p>
            <a:r>
              <a:rPr lang="fa-IR"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rPr>
              <a:t>دستور عمل برقراري تماس پوست با پوست مادر و نوزاد و شروع تغذيه با شير مادر در ساعت اول پس از  تولد</a:t>
            </a:r>
            <a:endParaRPr lang="en-US"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596" y="1643050"/>
            <a:ext cx="8229600" cy="4525963"/>
          </a:xfrm>
        </p:spPr>
        <p:txBody>
          <a:bodyPr/>
          <a:lstStyle/>
          <a:p>
            <a:pPr algn="justLow">
              <a:buClr>
                <a:srgbClr val="FF0000"/>
              </a:buClr>
            </a:pPr>
            <a:r>
              <a:rPr lang="fa-IR" sz="3000" b="1" dirty="0" smtClean="0">
                <a:cs typeface="B Nazanin" pitchFamily="2" charset="-78"/>
              </a:rPr>
              <a:t>تخصیص حداقل یک ردیف پرسنلی با در نظر گرفتن حقوق ماهیانه ، مزایا و اضافه کاری، برای اجرای این برنامه</a:t>
            </a:r>
          </a:p>
          <a:p>
            <a:pPr algn="justLow">
              <a:buClr>
                <a:srgbClr val="FF0000"/>
              </a:buClr>
            </a:pPr>
            <a:r>
              <a:rPr lang="fa-IR" sz="3000" b="1" dirty="0" smtClean="0">
                <a:cs typeface="B Nazanin" pitchFamily="2" charset="-78"/>
              </a:rPr>
              <a:t>تخصیص اضافه کار به پرسنل درگیر در برنامه به منظور تامین نیروی مورد نیاز، در صورت عدم اختصاص یک نیروی خاص این برنامه</a:t>
            </a:r>
            <a:endParaRPr lang="en-US" sz="3000" b="1" dirty="0" smtClean="0">
              <a:cs typeface="B Nazanin" pitchFamily="2" charset="-78"/>
            </a:endParaRPr>
          </a:p>
          <a:p>
            <a:pPr algn="justLow">
              <a:buClr>
                <a:srgbClr val="FF0000"/>
              </a:buClr>
            </a:pPr>
            <a:r>
              <a:rPr lang="fa-IR" sz="3000" b="1" dirty="0" smtClean="0">
                <a:cs typeface="B Nazanin" pitchFamily="2" charset="-78"/>
              </a:rPr>
              <a:t> هزینه های بازسازی فضای ریکاوری در بعضی بیمارستانها</a:t>
            </a:r>
            <a:endParaRPr lang="en-US" sz="3000" b="1" dirty="0" smtClean="0">
              <a:cs typeface="B Nazanin" pitchFamily="2" charset="-78"/>
            </a:endParaRPr>
          </a:p>
          <a:p>
            <a:pPr algn="justLow">
              <a:buClr>
                <a:srgbClr val="FF0000"/>
              </a:buClr>
            </a:pPr>
            <a:r>
              <a:rPr lang="fa-IR" sz="3000" b="1" dirty="0" smtClean="0">
                <a:cs typeface="B Nazanin" pitchFamily="2" charset="-78"/>
              </a:rPr>
              <a:t> هزینه های تشکیل و شرکت کارکنان در کلاس های آموزشی </a:t>
            </a:r>
            <a:endParaRPr lang="en-US" sz="3000" b="1" dirty="0" smtClean="0">
              <a:cs typeface="B Nazanin"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normAutofit/>
          </a:bodyPr>
          <a:lstStyle/>
          <a:p>
            <a:r>
              <a:rPr lang="fa-IR" sz="3600" dirty="0" smtClean="0">
                <a:cs typeface="B Titr" pitchFamily="2" charset="-78"/>
              </a:rPr>
              <a:t>بودجه مورد نیاز</a:t>
            </a:r>
            <a:endParaRPr lang="en-US" sz="3600" dirty="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42908" y="4786330"/>
            <a:ext cx="4929222" cy="1143000"/>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scene3d>
            <a:camera prst="perspectiveContrastingLeftFacing"/>
            <a:lightRig rig="threePt" dir="t"/>
          </a:scene3d>
        </p:spPr>
        <p:txBody>
          <a:bodyPr>
            <a:scene3d>
              <a:camera prst="orthographicFront"/>
              <a:lightRig rig="balanced" dir="t">
                <a:rot lat="0" lon="0" rev="2100000"/>
              </a:lightRig>
            </a:scene3d>
            <a:sp3d extrusionH="57150" prstMaterial="metal">
              <a:bevelT w="38100" h="25400"/>
              <a:contourClr>
                <a:schemeClr val="bg2"/>
              </a:contourClr>
            </a:sp3d>
          </a:bodyPr>
          <a:lstStyle/>
          <a:p>
            <a:pPr algn="r"/>
            <a:r>
              <a:rPr lang="fa-IR" dirty="0" smtClean="0">
                <a:ln w="50800"/>
                <a:gradFill flip="none" rotWithShape="1">
                  <a:gsLst>
                    <a:gs pos="0">
                      <a:schemeClr val="bg1">
                        <a:shade val="50000"/>
                        <a:tint val="66000"/>
                        <a:satMod val="160000"/>
                      </a:schemeClr>
                    </a:gs>
                    <a:gs pos="50000">
                      <a:schemeClr val="bg1">
                        <a:shade val="50000"/>
                        <a:tint val="44500"/>
                        <a:satMod val="160000"/>
                      </a:schemeClr>
                    </a:gs>
                    <a:gs pos="100000">
                      <a:schemeClr val="bg1">
                        <a:shade val="50000"/>
                        <a:tint val="23500"/>
                        <a:satMod val="160000"/>
                      </a:schemeClr>
                    </a:gs>
                  </a:gsLst>
                  <a:lin ang="10800000" scaled="1"/>
                  <a:tileRect/>
                </a:gradFill>
                <a:effectLst/>
                <a:cs typeface="B Titr" pitchFamily="2" charset="-78"/>
              </a:rPr>
              <a:t>با تشكر از توجه شما</a:t>
            </a:r>
            <a:endParaRPr lang="fa-IR" dirty="0">
              <a:ln w="50800"/>
              <a:gradFill flip="none" rotWithShape="1">
                <a:gsLst>
                  <a:gs pos="0">
                    <a:schemeClr val="bg1">
                      <a:shade val="50000"/>
                      <a:tint val="66000"/>
                      <a:satMod val="160000"/>
                    </a:schemeClr>
                  </a:gs>
                  <a:gs pos="50000">
                    <a:schemeClr val="bg1">
                      <a:shade val="50000"/>
                      <a:tint val="44500"/>
                      <a:satMod val="160000"/>
                    </a:schemeClr>
                  </a:gs>
                  <a:gs pos="100000">
                    <a:schemeClr val="bg1">
                      <a:shade val="50000"/>
                      <a:tint val="23500"/>
                      <a:satMod val="160000"/>
                    </a:schemeClr>
                  </a:gs>
                </a:gsLst>
                <a:lin ang="10800000" scaled="1"/>
                <a:tileRect/>
              </a:gradFill>
              <a:effectLst/>
              <a:cs typeface="B Titr" pitchFamily="2" charset="-78"/>
            </a:endParaRPr>
          </a:p>
        </p:txBody>
      </p:sp>
      <p:sp>
        <p:nvSpPr>
          <p:cNvPr id="4" name="Footer Placeholder 3"/>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363272" cy="6120680"/>
          </a:xfrm>
        </p:spPr>
        <p:txBody>
          <a:bodyPr>
            <a:normAutofit/>
          </a:bodyPr>
          <a:lstStyle/>
          <a:p>
            <a:pPr algn="justLow">
              <a:lnSpc>
                <a:spcPct val="150000"/>
              </a:lnSpc>
              <a:buNone/>
            </a:pPr>
            <a:r>
              <a:rPr lang="fa-IR" sz="2300" dirty="0" smtClean="0">
                <a:cs typeface="B Titr" pitchFamily="2" charset="-78"/>
              </a:rPr>
              <a:t>برقراري تماس پوست با پوست مادر و نوزاد بلافاصله پس از زايمان و شروع تغذيه با شير مادر در ساعت اول تولد موجب ثبات فيزيولوژيك و متابوليك نوزاد؛ بهره مندي از منافع آغوز؛ برقراري پيوند عاطفي (</a:t>
            </a:r>
            <a:r>
              <a:rPr lang="en-US" sz="2300" dirty="0" smtClean="0">
                <a:cs typeface="B Titr" pitchFamily="2" charset="-78"/>
              </a:rPr>
              <a:t>BONDING</a:t>
            </a:r>
            <a:r>
              <a:rPr lang="fa-IR" sz="2300" dirty="0" smtClean="0">
                <a:cs typeface="B Titr" pitchFamily="2" charset="-78"/>
              </a:rPr>
              <a:t>) مادر و نوزاد؛ موفقيت و استمرار بيشتر در تغذيه با شيرمادر و تضمين سلامت كودك و نهايتا پيشگيري از 1 ميليون موارد مرگ و مير نوزاد در جهان مي گردد.</a:t>
            </a:r>
            <a:endParaRPr lang="en-US" sz="2300" dirty="0" smtClean="0">
              <a:cs typeface="B Titr" pitchFamily="2" charset="-78"/>
            </a:endParaRPr>
          </a:p>
          <a:p>
            <a:pPr algn="justLow">
              <a:lnSpc>
                <a:spcPct val="150000"/>
              </a:lnSpc>
              <a:buNone/>
            </a:pPr>
            <a:r>
              <a:rPr lang="fa-IR" sz="2300" dirty="0" smtClean="0">
                <a:cs typeface="B Titr" pitchFamily="2" charset="-78"/>
              </a:rPr>
              <a:t>با توجه به اهميت برقراري به موقع تماس پوست با پوست مادر و نوزاد و شروع تغذيه با شير مادر در ساعت اول تولد كه اقدام چهارم از اقدامات 10 گانه بيمارستان هاي دوستدار كودك است، وزارت بهداشت مصمم است در اين دستورالمل مراقبت ساعت اول را در تمام بيمارستان هاي دوستدار كودك كشور و براي همه نوزادان سالم كه بعد از 37 هفته به دنيا مي آيند به شرح زير به اجرا درآورد:</a:t>
            </a:r>
            <a:endParaRPr lang="en-US" sz="2300"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268760"/>
            <a:ext cx="8964488" cy="5328592"/>
          </a:xfrm>
        </p:spPr>
        <p:txBody>
          <a:bodyPr>
            <a:noAutofit/>
          </a:bodyPr>
          <a:lstStyle/>
          <a:p>
            <a:pPr marL="624078" indent="-514350" algn="justLow">
              <a:buClr>
                <a:srgbClr val="FF0000"/>
              </a:buClr>
              <a:buNone/>
            </a:pPr>
            <a:r>
              <a:rPr lang="fa-IR" sz="2300" dirty="0" smtClean="0">
                <a:cs typeface="B Titr" pitchFamily="2" charset="-78"/>
              </a:rPr>
              <a:t>براي هر مادر از آغاز ليبر تا پايان ساعت اول تولد بايد يك نفر ماما اختصاص يابد. لازم است اين فرد دوره آموزشي مراقبت ساعت اول تولد/ مشاوره شيردهي و احياي نوزاد را گذرانده باشد. وي مسئول حسن اجراي موارد زير است:</a:t>
            </a:r>
            <a:r>
              <a:rPr lang="fa-IR" sz="2300" u="sng" dirty="0" smtClean="0">
                <a:cs typeface="B Titr" pitchFamily="2" charset="-78"/>
              </a:rPr>
              <a:t>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قبل از انجام زایمان، حداقل چند دقیقه در مورد اهميت و چگونگي "تماس پوست با پوست مادر و نوزاد بلافاصله پس از تولد و شروع تغذيه با شيرمادردر ساعت اول تولد نوزاد" با مادر گفتگو کند.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شرايط زير در اتاق زايمان فراهم باشد: دماي اتاق زايمان 28-25 درجه سانتيگراد و بدون كوران، نور اتاق ملايم تا هيچ نوري مانع تماس چشم با چشم مادر و نوزاد نشود، محیط اطراف مادر آرام باشد و سر و صدا و شلوغی آرامش مادر را به هم نزند.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مادر از لباس جلو باز استفاده کند تا برقراري تماس پوست با پوست مادر و نوزاد و تغذیه نوزاد با شیر مادر براحتی  انجام شود.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در اتاق زايمان بر اساس آخرين دستورالعمل ها، مادر از آزادي عمل كافي جهت تحرك، خوردن و آشاميدن و حفظ محرميت و داشتن همراه آموزش ديده برخوردار باشد .</a:t>
            </a:r>
            <a:r>
              <a:rPr lang="en-US" sz="2300" dirty="0" smtClean="0">
                <a:cs typeface="B Titr" pitchFamily="2" charset="-78"/>
              </a:rPr>
              <a:t>DOULA</a:t>
            </a:r>
            <a:endParaRPr lang="en-US" sz="2300" dirty="0">
              <a:cs typeface="B Titr" pitchFamily="2" charset="-78"/>
            </a:endParaRPr>
          </a:p>
        </p:txBody>
      </p:sp>
      <p:sp>
        <p:nvSpPr>
          <p:cNvPr id="3" name="Footer Placeholder 2"/>
          <p:cNvSpPr>
            <a:spLocks noGrp="1"/>
          </p:cNvSpPr>
          <p:nvPr>
            <p:ph type="ftr" sz="quarter" idx="11"/>
          </p:nvPr>
        </p:nvSpPr>
        <p:spPr>
          <a:xfrm>
            <a:off x="1259632" y="6492875"/>
            <a:ext cx="2350681" cy="365125"/>
          </a:xfrm>
        </p:spPr>
        <p:txBody>
          <a:bodyPr/>
          <a:lstStyle/>
          <a:p>
            <a:r>
              <a:rPr lang="fa-IR" smtClean="0"/>
              <a:t>دکتر علیرضا جشنی مطلق-فوق تخصص محترم نوزادان</a:t>
            </a:r>
            <a:endParaRPr lang="fa-IR" dirty="0"/>
          </a:p>
        </p:txBody>
      </p:sp>
      <p:sp>
        <p:nvSpPr>
          <p:cNvPr id="4" name="Title 3"/>
          <p:cNvSpPr>
            <a:spLocks noGrp="1"/>
          </p:cNvSpPr>
          <p:nvPr>
            <p:ph type="title"/>
          </p:nvPr>
        </p:nvSpPr>
        <p:spPr/>
        <p:txBody>
          <a:bodyPr>
            <a:normAutofit/>
          </a:bodyPr>
          <a:lstStyle/>
          <a:p>
            <a:r>
              <a:rPr lang="fa-IR" sz="2800" u="sng" dirty="0" smtClean="0"/>
              <a:t>وظیفه تیم پزشکی در ساعت اول تولد:</a:t>
            </a:r>
            <a:r>
              <a:rPr lang="en-US" sz="2800" dirty="0" smtClean="0"/>
              <a:t/>
            </a:r>
            <a:br>
              <a:rPr lang="en-US" sz="2800" dirty="0" smtClean="0"/>
            </a:br>
            <a:r>
              <a:rPr lang="fa-IR" sz="2800" dirty="0" smtClean="0"/>
              <a:t>الف - زايمان طبيعي: </a:t>
            </a:r>
            <a:endParaRPr lang="en-US" sz="2800"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5116024"/>
          </a:xfrm>
        </p:spPr>
        <p:txBody>
          <a:bodyPr>
            <a:noAutofit/>
          </a:bodyPr>
          <a:lstStyle/>
          <a:p>
            <a:pPr marL="624078" lvl="0" indent="-514350" algn="justLow">
              <a:buClr>
                <a:srgbClr val="FF0000"/>
              </a:buClr>
              <a:buFont typeface="Wingdings" pitchFamily="2" charset="2"/>
              <a:buChar char="ü"/>
            </a:pPr>
            <a:r>
              <a:rPr lang="fa-IR" sz="2300" dirty="0" smtClean="0">
                <a:cs typeface="B Titr" pitchFamily="2" charset="-78"/>
              </a:rPr>
              <a:t>از زمان بستری تا قبل از اولين تغذيه پستاني، از شستشوي پستان اجتناب كنيد تا بوي ترشحات غدد اطراف نوك پستان مادر كه جلب كننده نوزاد بطرف پستان است حفظ شود.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حتي الامكان از اقدامات تهاجمي مانند  </a:t>
            </a:r>
            <a:r>
              <a:rPr lang="en-US" sz="2300" dirty="0" smtClean="0">
                <a:cs typeface="B Titr" pitchFamily="2" charset="-78"/>
              </a:rPr>
              <a:t>stimulation </a:t>
            </a:r>
            <a:r>
              <a:rPr lang="fa-IR" sz="2300" dirty="0" smtClean="0">
                <a:cs typeface="B Titr" pitchFamily="2" charset="-78"/>
              </a:rPr>
              <a:t>، </a:t>
            </a:r>
            <a:r>
              <a:rPr lang="en-US" sz="2300" dirty="0" smtClean="0">
                <a:cs typeface="B Titr" pitchFamily="2" charset="-78"/>
              </a:rPr>
              <a:t>induction</a:t>
            </a:r>
            <a:r>
              <a:rPr lang="fa-IR" sz="2300" dirty="0" smtClean="0">
                <a:cs typeface="B Titr" pitchFamily="2" charset="-78"/>
              </a:rPr>
              <a:t> و وصل كردن سرم  اجتناب كنيد و از انجام اپيزياتومي و زايمان در وضعيت لیتوتومی به طور روتين پرهيز نماييد. در صورت انجام اپيزياتومي و يا  نياز به ترميم پرينه، همزمان با ترميم آن از برقراري تماس پوست با پوست مادر و نوزاد اطمينان حاصل نماييد.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در زایمان طبيعي تسریع نشده به شرط آنکه نوزاد رسیده باشد و بخوبی نفس کشیده و گریه نماید، بطور روتين نيازي به ساكشن دهان و بيني نيست( در زايمان تسريع شده ساكشن مورد نياز است).</a:t>
            </a:r>
            <a:endParaRPr lang="en-US" sz="2300" dirty="0" smtClean="0">
              <a:cs typeface="B Titr" pitchFamily="2" charset="-78"/>
            </a:endParaRPr>
          </a:p>
          <a:p>
            <a:pPr marL="624078" indent="-514350" algn="justLow">
              <a:buClr>
                <a:srgbClr val="FF0000"/>
              </a:buClr>
              <a:buFont typeface="Wingdings" pitchFamily="2" charset="2"/>
              <a:buChar char="ü"/>
            </a:pPr>
            <a:r>
              <a:rPr lang="fa-IR" sz="2300" dirty="0" smtClean="0">
                <a:cs typeface="B Titr" pitchFamily="2" charset="-78"/>
              </a:rPr>
              <a:t>بلافاصله پس از خروج نوزاد از رحم او را در ابتدا  به صورت دمر به روی شکم مادر قرار داده و ضمن خشك كردن نوزاد، سلامت وي را سريعا" ارزيابي کرده </a:t>
            </a:r>
            <a:endParaRPr lang="en-US" sz="2300" dirty="0">
              <a:cs typeface="B Titr" pitchFamily="2" charset="-78"/>
            </a:endParaRP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72008"/>
          </a:xfrm>
        </p:spPr>
        <p:txBody>
          <a:bodyPr>
            <a:normAutofit fontScale="92500" lnSpcReduction="10000"/>
          </a:bodyPr>
          <a:lstStyle/>
          <a:p>
            <a:pPr marL="624078" lvl="0" indent="-514350" algn="justLow">
              <a:buClr>
                <a:srgbClr val="FF0000"/>
              </a:buClr>
              <a:buNone/>
            </a:pPr>
            <a:r>
              <a:rPr lang="fa-IR" dirty="0" smtClean="0">
                <a:cs typeface="B Titr" pitchFamily="2" charset="-78"/>
              </a:rPr>
              <a:t>و نياز به احياء را بررسي کنید. چنانچه نوزاد سالم است و نياز به احيا ندارد همچنان که روي شكم مادر قرار دارد به خشك كردن او ادامه دهید و  سر نوزاد را ترجيحا با كلاه بپوشانید .خشك كردن نوزاد با پارچه گرم وخشك، از سر به طرف تنه و اندام ها به استثناي دست ها ( از مچ به پائين ) و بدون صدمه به ورنيكس انجام شود.  چنانچه شرایط فوق دقیقا اجرا شود اين نوزادان براي گرم يا خشك كردن نياز به وارمر ندارند. در صورتي كه نوزاد نيازمند احيا باشد مطابق پروتكل احيا عمليات احياي نوزاد را انجام دهيد.</a:t>
            </a:r>
            <a:endParaRPr lang="en-US" dirty="0" smtClean="0">
              <a:cs typeface="B Titr" pitchFamily="2" charset="-78"/>
            </a:endParaRPr>
          </a:p>
          <a:p>
            <a:pPr marL="624078" lvl="0" indent="-514350" algn="justLow">
              <a:buClr>
                <a:srgbClr val="FF0000"/>
              </a:buClr>
              <a:buFont typeface="Wingdings" pitchFamily="2" charset="2"/>
              <a:buChar char="ü"/>
            </a:pPr>
            <a:r>
              <a:rPr lang="fa-IR" dirty="0" smtClean="0">
                <a:cs typeface="B Titr" pitchFamily="2" charset="-78"/>
              </a:rPr>
              <a:t>از گذاردن لوله در دهان یا بيني نوزاد به منظورتخليه محتويات معده،  بدون انديكاسيون علمي اجتناب نمایید.انديكاسيونهاي علمي عبارتند از: ترشح فراوان بزاق از دهان، دیسترس تنفسی، گرفتگی شدید بینی، نیاز به عملیات احیاء، تهویه با فشار مثبت از طریق ماسک یا لوله تراشه و یا هر زمانی که پزشک متخصص صلاح بداند.</a:t>
            </a:r>
          </a:p>
          <a:p>
            <a:endParaRPr lang="en-US" dirty="0" smtClean="0"/>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268760"/>
            <a:ext cx="8640960" cy="4972008"/>
          </a:xfrm>
        </p:spPr>
        <p:txBody>
          <a:bodyPr>
            <a:noAutofit/>
          </a:bodyPr>
          <a:lstStyle/>
          <a:p>
            <a:pPr marL="624078" lvl="0" indent="-514350" algn="justLow">
              <a:buClr>
                <a:srgbClr val="FF0000"/>
              </a:buClr>
              <a:buFont typeface="Wingdings" pitchFamily="2" charset="2"/>
              <a:buChar char="ü"/>
            </a:pPr>
            <a:r>
              <a:rPr lang="fa-IR" sz="2300" dirty="0" smtClean="0">
                <a:cs typeface="B Titr" pitchFamily="2" charset="-78"/>
              </a:rPr>
              <a:t>بند ناف را یک دقیقه پس از تولد در 2 و 5 سانتی متری آن کلامپ بزنید و بين آن دو را با قیچی استریل قطع کنید. نيازي به استفاده از ماده ضدعفونی کننده (الکل، بتادین...) و بانداژ نيست .</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 نوزاد  را  همچنان كه لخت است کمی به طرف بالاتر روی قفسه سينه مادر بين پستان هایش قرار دهید بطوری که چشمان او در سطح  نوک پستان مادر باشد. مادر و نوزاد را با هم بوسیله پتوي گرم، نرم، تميز و لطیف بپوشانيد تا تماس پوستی آنان ادامه یافته و گرماي بدن مادر و نوزاد حفظ شود. در اين حالت اگر مادر احساس سرما مي كند مي توانيد از وارمر استفاده كنيد به شرطي كه در فاصله مناسب از مادر و نوزاد و بالاي تنه مادر باشد.</a:t>
            </a:r>
            <a:endParaRPr lang="en-US" sz="2300" dirty="0" smtClean="0">
              <a:cs typeface="B Titr" pitchFamily="2" charset="-78"/>
            </a:endParaRPr>
          </a:p>
          <a:p>
            <a:pPr marL="624078" lvl="0" indent="-514350" algn="justLow">
              <a:buClr>
                <a:srgbClr val="FF0000"/>
              </a:buClr>
              <a:buFont typeface="Wingdings" pitchFamily="2" charset="2"/>
              <a:buChar char="ü"/>
            </a:pPr>
            <a:r>
              <a:rPr lang="fa-IR" sz="2300" dirty="0" smtClean="0">
                <a:cs typeface="B Titr" pitchFamily="2" charset="-78"/>
              </a:rPr>
              <a:t> به منظور تماس چشمي مادر و نوزاد، سر مادر کمی بالاتر قرار گیرد( فاصله كانوني ديد نوزاد 19 سانتي متر است  لذا با قرار گرفتن در اين فاصله، قادر به مشاهده صورت مادر مي باشد.) در این حالت مادر می تواند ناظر حركات و توانائي هاي او هم باشد و به محض آمادگی نوزاد او را شیر بدهد.</a:t>
            </a:r>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340768"/>
            <a:ext cx="8229600" cy="4525963"/>
          </a:xfrm>
        </p:spPr>
        <p:txBody>
          <a:bodyPr>
            <a:normAutofit fontScale="47500" lnSpcReduction="20000"/>
          </a:bodyPr>
          <a:lstStyle/>
          <a:p>
            <a:pPr marL="624078" lvl="0" indent="-514350" algn="justLow">
              <a:lnSpc>
                <a:spcPct val="150000"/>
              </a:lnSpc>
              <a:buClr>
                <a:srgbClr val="FF0000"/>
              </a:buClr>
              <a:buFont typeface="Wingdings" pitchFamily="2" charset="2"/>
              <a:buChar char="ü"/>
            </a:pPr>
            <a:r>
              <a:rPr lang="fa-IR" sz="4400" dirty="0" smtClean="0">
                <a:cs typeface="B Titr" pitchFamily="2" charset="-78"/>
              </a:rPr>
              <a:t>درتمام طول مدت تماس( به مدت یک ساعت) سلامت نوزاد، تنفس و دماي بدن او را هر 15 دقیقه یکبار کنترل و ثبت کنید. مراقب باشيد نوزاد در طول مدت تماس با مادر بطور مناسب نگهداري شود و سقوط نكند. علائم حياتي مادر و مراقبت روتین وی را طبق دستورالعمل انجام دهید.</a:t>
            </a:r>
            <a:endParaRPr lang="en-US" sz="4400" dirty="0" smtClean="0">
              <a:cs typeface="B Titr" pitchFamily="2" charset="-78"/>
            </a:endParaRPr>
          </a:p>
          <a:p>
            <a:pPr marL="624078" lvl="0" indent="-514350" algn="justLow">
              <a:lnSpc>
                <a:spcPct val="150000"/>
              </a:lnSpc>
              <a:buClr>
                <a:srgbClr val="FF0000"/>
              </a:buClr>
              <a:buFont typeface="Wingdings" pitchFamily="2" charset="2"/>
              <a:buChar char="ü"/>
            </a:pPr>
            <a:r>
              <a:rPr lang="fa-IR" sz="4400" dirty="0" smtClean="0">
                <a:cs typeface="B Titr" pitchFamily="2" charset="-78"/>
              </a:rPr>
              <a:t> بطور معمول نوزادان تازه متولد شده طي ساعت اول تولد پستان مادر را جستجو كرده و به دهان مي گيرند. چنانچه نوزاد علائم آمادگي شروع تغذيه (حركات سر به طرفين، باز كردن دهان، دست به دهان بردن، ملچ و ملوچ كردن و  خروج بزاق از دهان) را نشان داد او را در گرفتن پستان كمك نماييد و سر وي را به پستان مادر نزديك كنيد. اگر عليرغم كمك كردن، تغذيه با شير مادر تا يك ساعت انجام نشد سلامت نوزاد و مشكلات احتمالي پستان مادر بررسي شود.</a:t>
            </a:r>
            <a:endParaRPr lang="en-US" sz="4400" dirty="0" smtClean="0">
              <a:cs typeface="B Titr" pitchFamily="2" charset="-78"/>
            </a:endParaRPr>
          </a:p>
          <a:p>
            <a:endParaRPr lang="en-US" dirty="0"/>
          </a:p>
        </p:txBody>
      </p:sp>
      <p:sp>
        <p:nvSpPr>
          <p:cNvPr id="3" name="Footer Placeholder 2"/>
          <p:cNvSpPr>
            <a:spLocks noGrp="1"/>
          </p:cNvSpPr>
          <p:nvPr>
            <p:ph type="ftr" sz="quarter" idx="11"/>
          </p:nvPr>
        </p:nvSpPr>
        <p:spPr/>
        <p:txBody>
          <a:bodyPr/>
          <a:lstStyle/>
          <a:p>
            <a:r>
              <a:rPr lang="fa-IR" smtClean="0"/>
              <a:t>دکتر علیرضا جشنی مطلق-فوق تخصص محترم نوزادان</a:t>
            </a:r>
            <a:endParaRPr lang="fa-IR"/>
          </a:p>
        </p:txBody>
      </p:sp>
      <p:sp>
        <p:nvSpPr>
          <p:cNvPr id="4" name="Title 3"/>
          <p:cNvSpPr>
            <a:spLocks noGrp="1"/>
          </p:cNvSpPr>
          <p:nvPr>
            <p:ph type="title"/>
          </p:nvPr>
        </p:nvSpPr>
        <p:spPr/>
        <p:txBody>
          <a:bodyPr/>
          <a:lstStyle/>
          <a:p>
            <a:r>
              <a:rPr lang="fa-IR" u="sng" dirty="0" smtClean="0"/>
              <a:t>وظیفه تیم پزشکی در ساعت اول تولد:</a:t>
            </a:r>
            <a:r>
              <a:rPr lang="en-US" dirty="0" smtClean="0"/>
              <a:t/>
            </a:r>
            <a:br>
              <a:rPr lang="en-US" dirty="0" smtClean="0"/>
            </a:br>
            <a:r>
              <a:rPr lang="fa-IR" dirty="0" smtClean="0"/>
              <a:t>الف - زايمان طبيعي: </a:t>
            </a:r>
            <a:endParaRPr lang="en-US" dirty="0"/>
          </a:p>
        </p:txBody>
      </p:sp>
    </p:spTree>
  </p:cSld>
  <p:clrMapOvr>
    <a:masterClrMapping/>
  </p:clrMapOvr>
  <p:transition>
    <p:dissolv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23350&quot;&gt;&lt;property id=&quot;20148&quot; value=&quot;5&quot;/&gt;&lt;property id=&quot;20300&quot; value=&quot;Slide 26 - &amp;quot;با تشكر از توجه شما&amp;quot;&quot;/&gt;&lt;property id=&quot;20307&quot; value=&quot;596&quot;/&gt;&lt;/object&gt;&lt;object type=&quot;3&quot; unique_id=&quot;31897&quot;&gt;&lt;property id=&quot;20148&quot; value=&quot;5&quot;/&gt;&lt;property id=&quot;20300&quot; value=&quot;Slide 1&quot;/&gt;&lt;property id=&quot;20307&quot; value=&quot;650&quot;/&gt;&lt;/object&gt;&lt;object type=&quot;3&quot; unique_id=&quot;31898&quot;&gt;&lt;property id=&quot;20148&quot; value=&quot;5&quot;/&gt;&lt;property id=&quot;20300&quot; value=&quot;Slide 2 - &amp;quot;پايلوت ارزيابي دستور عمل ساعت اول تولد در4 بيمارستان دوستدار كودك&amp;#x0D;&amp;#x0A;مهدیه، چمران، هدایت،مهراد&amp;quot;&quot;/&gt;&lt;property id=&quot;20307&quot; value=&quot;644&quot;/&gt;&lt;/object&gt;&lt;object type=&quot;3&quot; unique_id=&quot;31899&quot;&gt;&lt;property id=&quot;20148&quot; value=&quot;5&quot;/&gt;&lt;property id=&quot;20300&quot; value=&quot;Slide 3 - &amp;quot;&amp;#x0D;&amp;#x0A;جدول زمان بندي پایلوت دستورالعمل كشوري&amp;quot; تغذيه با شير مادر درساعت اول زندگي&amp;quot;&amp;#x0D;&amp;#x0A;&amp;quot;&quot;/&gt;&lt;property id=&quot;20307&quot; value=&quot;673&quot;/&gt;&lt;/object&gt;&lt;object type=&quot;3&quot; unique_id=&quot;31900&quot;&gt;&lt;property id=&quot;20148&quot; value=&quot;5&quot;/&gt;&lt;property id=&quot;20300&quot; value=&quot;Slide 4 - &amp;quot;جدول زمان بندي بازنگري دستورالعمل كشوري&amp;quot; تغذيه با شير مادر درساعت اول زندگي” توسط اداره کودکان وزارت بهداشت با همکا&quot;/&gt;&lt;property id=&quot;20307&quot; value=&quot;649&quot;/&gt;&lt;/object&gt;&lt;object type=&quot;3&quot; unique_id=&quot;31901&quot;&gt;&lt;property id=&quot;20148&quot; value=&quot;5&quot;/&gt;&lt;property id=&quot;20300&quot; value=&quot;Slide 5&quot;/&gt;&lt;property id=&quot;20307&quot; value=&quot;659&quot;/&gt;&lt;/object&gt;&lt;object type=&quot;3&quot; unique_id=&quot;31902&quot;&gt;&lt;property id=&quot;20148&quot; value=&quot;5&quot;/&gt;&lt;property id=&quot;20300&quot; value=&quot;Slide 6 - &amp;quot;اطلاعات کلی&amp;quot;&quot;/&gt;&lt;property id=&quot;20307&quot; value=&quot;662&quot;/&gt;&lt;/object&gt;&lt;object type=&quot;3&quot; unique_id=&quot;31903&quot;&gt;&lt;property id=&quot;20148&quot; value=&quot;5&quot;/&gt;&lt;property id=&quot;20300&quot; value=&quot;Slide 9 - &amp;quot;مداخلات&amp;quot;&quot;/&gt;&lt;property id=&quot;20307&quot; value=&quot;665&quot;/&gt;&lt;/object&gt;&lt;object type=&quot;3&quot; unique_id=&quot;31904&quot;&gt;&lt;property id=&quot;20148&quot; value=&quot;5&quot;/&gt;&lt;property id=&quot;20300&quot; value=&quot;Slide 10 - &amp;quot;مداخلات&amp;quot;&quot;/&gt;&lt;property id=&quot;20307&quot; value=&quot;666&quot;/&gt;&lt;/object&gt;&lt;object type=&quot;3&quot; unique_id=&quot;31906&quot;&gt;&lt;property id=&quot;20148&quot; value=&quot;5&quot;/&gt;&lt;property id=&quot;20300&quot; value=&quot;Slide 11 - &amp;quot;مداخلات&amp;quot;&quot;/&gt;&lt;property id=&quot;20307&quot; value=&quot;674&quot;/&gt;&lt;/object&gt;&lt;object type=&quot;3&quot; unique_id=&quot;31907&quot;&gt;&lt;property id=&quot;20148&quot; value=&quot;5&quot;/&gt;&lt;property id=&quot;20300&quot; value=&quot;Slide 13 - &amp;quot;مشکلات اجرایی&amp;quot;&quot;/&gt;&lt;property id=&quot;20307&quot; value=&quot;668&quot;/&gt;&lt;/object&gt;&lt;object type=&quot;3&quot; unique_id=&quot;31911&quot;&gt;&lt;property id=&quot;20148&quot; value=&quot;5&quot;/&gt;&lt;property id=&quot;20300&quot; value=&quot;Slide 14 - &amp;quot;بودجه مورد نیاز&amp;quot;&quot;/&gt;&lt;property id=&quot;20307&quot; value=&quot;671&quot;/&gt;&lt;/object&gt;&lt;object type=&quot;3&quot; unique_id=&quot;31912&quot;&gt;&lt;property id=&quot;20148&quot; value=&quot;5&quot;/&gt;&lt;property id=&quot;20300&quot; value=&quot;Slide 15 - &amp;quot;&amp;#x0D;&amp;#x0A;&amp;#x0D;&amp;#x0A;&amp;#x0D;&amp;#x0A;&amp;#x0D;&amp;#x0A;&amp;#x0D;&amp;#x0A;&amp;#x0D;&amp;#x0A;&amp;#x0D;&amp;#x0A;چك ليست پايش دستورالعمل تماس پوست با پوست مادر و نوزاد و شروع تغذيه با شير مادر در ساعت اول تولد دربيمارستا&quot;/&gt;&lt;property id=&quot;20307&quot; value=&quot;661&quot;/&gt;&lt;/object&gt;&lt;object type=&quot;3&quot; unique_id=&quot;31913&quot;&gt;&lt;property id=&quot;20148&quot; value=&quot;5&quot;/&gt;&lt;property id=&quot;20300&quot; value=&quot;Slide 16 - &amp;quot;بررسي امكانات و تجهيزات و نيروي انساني&amp;quot;&quot;/&gt;&lt;property id=&quot;20307&quot; value=&quot;660&quot;/&gt;&lt;/object&gt;&lt;object type=&quot;3&quot; unique_id=&quot;31914&quot;&gt;&lt;property id=&quot;20148&quot; value=&quot;5&quot;/&gt;&lt;property id=&quot;20300&quot; value=&quot;Slide 17 - &amp;quot;بررسي فرم مصاحبه با كاركنان&amp;quot;&quot;/&gt;&lt;property id=&quot;20307&quot; value=&quot;676&quot;/&gt;&lt;/object&gt;&lt;object type=&quot;3&quot; unique_id=&quot;31915&quot;&gt;&lt;property id=&quot;20148&quot; value=&quot;5&quot;/&gt;&lt;property id=&quot;20300&quot; value=&quot;Slide 18 - &amp;quot;بررسي فرم مصاحبه با كاركنان&amp;quot;&quot;/&gt;&lt;property id=&quot;20307&quot; value=&quot;677&quot;/&gt;&lt;/object&gt;&lt;object type=&quot;3&quot; unique_id=&quot;31916&quot;&gt;&lt;property id=&quot;20148&quot; value=&quot;5&quot;/&gt;&lt;property id=&quot;20300&quot; value=&quot;Slide 19 - &amp;quot;بررسي فرم مصاحبه با كاركنان&amp;quot;&quot;/&gt;&lt;property id=&quot;20307&quot; value=&quot;678&quot;/&gt;&lt;/object&gt;&lt;object type=&quot;3&quot; unique_id=&quot;31917&quot;&gt;&lt;property id=&quot;20148&quot; value=&quot;5&quot;/&gt;&lt;property id=&quot;20300&quot; value=&quot;Slide 20&quot;/&gt;&lt;property id=&quot;20307&quot; value=&quot;682&quot;/&gt;&lt;/object&gt;&lt;object type=&quot;3&quot; unique_id=&quot;31918&quot;&gt;&lt;property id=&quot;20148&quot; value=&quot;5&quot;/&gt;&lt;property id=&quot;20300&quot; value=&quot;Slide 21 - &amp;quot;بررسی فرم مصاحبه با مادر &amp;quot;&quot;/&gt;&lt;property id=&quot;20307&quot; value=&quot;679&quot;/&gt;&lt;/object&gt;&lt;object type=&quot;3&quot; unique_id=&quot;31919&quot;&gt;&lt;property id=&quot;20148&quot; value=&quot;5&quot;/&gt;&lt;property id=&quot;20300&quot; value=&quot;Slide 22 - &amp;quot;بررسی فرم مصاحبه با مادر &amp;quot;&quot;/&gt;&lt;property id=&quot;20307&quot; value=&quot;680&quot;/&gt;&lt;/object&gt;&lt;object type=&quot;3&quot; unique_id=&quot;31920&quot;&gt;&lt;property id=&quot;20148&quot; value=&quot;5&quot;/&gt;&lt;property id=&quot;20300&quot; value=&quot;Slide 24 - &amp;quot;بررسی فرم مصاحبه با مادر &amp;quot;&quot;/&gt;&lt;property id=&quot;20307&quot; value=&quot;681&quot;/&gt;&lt;/object&gt;&lt;object type=&quot;3&quot; unique_id=&quot;31921&quot;&gt;&lt;property id=&quot;20148&quot; value=&quot;5&quot;/&gt;&lt;property id=&quot;20300&quot; value=&quot;Slide 25&quot;/&gt;&lt;property id=&quot;20307&quot; value=&quot;646&quot;/&gt;&lt;/object&gt;&lt;object type=&quot;3&quot; unique_id=&quot;32177&quot;&gt;&lt;property id=&quot;20148&quot; value=&quot;5&quot;/&gt;&lt;property id=&quot;20300&quot; value=&quot;Slide 12 - &amp;quot;مشکلات اجرایی&amp;quot;&quot;/&gt;&lt;property id=&quot;20307&quot; value=&quot;683&quot;/&gt;&lt;/object&gt;&lt;object type=&quot;3&quot; unique_id=&quot;32449&quot;&gt;&lt;property id=&quot;20148&quot; value=&quot;5&quot;/&gt;&lt;property id=&quot;20300&quot; value=&quot;Slide 7 - &amp;quot;فرصتها&amp;quot;&quot;/&gt;&lt;property id=&quot;20307&quot; value=&quot;684&quot;/&gt;&lt;/object&gt;&lt;object type=&quot;3&quot; unique_id=&quot;32450&quot;&gt;&lt;property id=&quot;20148&quot; value=&quot;5&quot;/&gt;&lt;property id=&quot;20300&quot; value=&quot;Slide 8 - &amp;quot;نکات مثبت&amp;quot;&quot;/&gt;&lt;property id=&quot;20307&quot; value=&quot;685&quot;/&gt;&lt;/object&gt;&lt;object type=&quot;3&quot; unique_id=&quot;33128&quot;&gt;&lt;property id=&quot;20148&quot; value=&quot;5&quot;/&gt;&lt;property id=&quot;20300&quot; value=&quot;Slide 23 - &amp;quot;بررسی فرم مصاحبه با مادر &amp;quot;&quot;/&gt;&lt;property id=&quot;20307&quot; value=&quot;68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themeOverride>
</file>

<file path=docProps/app.xml><?xml version="1.0" encoding="utf-8"?>
<Properties xmlns="http://schemas.openxmlformats.org/officeDocument/2006/extended-properties" xmlns:vt="http://schemas.openxmlformats.org/officeDocument/2006/docPropsVTypes">
  <Template/>
  <TotalTime>9015</TotalTime>
  <Words>2617</Words>
  <Application>Microsoft Office PowerPoint</Application>
  <PresentationFormat>On-screen Show (4:3)</PresentationFormat>
  <Paragraphs>222</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Concourse</vt:lpstr>
      <vt:lpstr>Slide 1</vt:lpstr>
      <vt:lpstr>ارزيابي دستور عمل ساعت اول تولد </vt:lpstr>
      <vt:lpstr>دستور عمل برقراري تماس پوست با پوست مادر و نوزاد و شروع تغذيه با شير مادر در ساعت اول پس از  تولد</vt:lpstr>
      <vt:lpstr>Slide 4</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وظیفه تیم پزشکی در ساعت اول تولد: الف - زايمان طبيعي: </vt:lpstr>
      <vt:lpstr>Slide 11</vt:lpstr>
      <vt:lpstr>وظیفه تیم پزشکی در ساعت اول تولد: ب - سزارین با بی حسی ناحیه ای ( اسپينال يا اپي دورال ): </vt:lpstr>
      <vt:lpstr>وظیفه تیم پزشکی در ساعت اول تولد: ب - سزارین با بی حسی ناحیه ای ( اسپينال يا اپي دورال ): </vt:lpstr>
      <vt:lpstr>Slide 14</vt:lpstr>
      <vt:lpstr>وظیفه تیم پزشکی در ساعت اول تولد: ج: سزارین با بیهوشی عمومی : </vt:lpstr>
      <vt:lpstr>Slide 16</vt:lpstr>
      <vt:lpstr>2- وظیفه تیم پزشکی در بخش پس از زايمان( (POST PARTUM</vt:lpstr>
      <vt:lpstr>توجه:  </vt:lpstr>
      <vt:lpstr>Slide 19</vt:lpstr>
      <vt:lpstr>اطلاعات کلی</vt:lpstr>
      <vt:lpstr>اطلاعات کلی</vt:lpstr>
      <vt:lpstr>Slide 22</vt:lpstr>
      <vt:lpstr>مداخلات</vt:lpstr>
      <vt:lpstr>مداخلات</vt:lpstr>
      <vt:lpstr>مداخلات</vt:lpstr>
      <vt:lpstr>فرصتها</vt:lpstr>
      <vt:lpstr>نکات مثبت</vt:lpstr>
      <vt:lpstr>مشکلات اجرایی</vt:lpstr>
      <vt:lpstr>مشکلات اجرایی</vt:lpstr>
      <vt:lpstr>بودجه مورد نیاز</vt:lpstr>
      <vt:lpstr>با تشكر از توجه شما</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گزارش عملكرد واحد بهداشت خانواده در سال  1387</dc:title>
  <dc:creator>f.alidoosti</dc:creator>
  <cp:lastModifiedBy>parvaneh</cp:lastModifiedBy>
  <cp:revision>2157</cp:revision>
  <dcterms:created xsi:type="dcterms:W3CDTF">2009-09-30T06:32:55Z</dcterms:created>
  <dcterms:modified xsi:type="dcterms:W3CDTF">2016-08-15T05:23:44Z</dcterms:modified>
</cp:coreProperties>
</file>